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8ffff73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8ffff73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8ffff73fd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8ffff73fd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8ffff73fd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8ffff73f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8ffff73fd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8ffff73f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8ffff73fd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8ffff73fd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05145b088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005145b08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05145b088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005145b08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05145b08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05145b08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05145b088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005145b08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8ffff73fd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d8ffff73fd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d8ffff73fd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d8ffff73fd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8ffff73f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8ffff73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8ffff73fd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d8ffff73f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79ef828ed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79ef828ed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79ef828ed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79ef828ed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8ffff73fd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8ffff73fd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8ffff73fd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8ffff73f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8ffff73fd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d8ffff73fd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8ffff73fd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8ffff73fd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8ffff73fd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d8ffff73fd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8ffff73fd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d8ffff73fd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8ffff73fd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d8ffff73fd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8ffff73fd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8ffff73f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79ef828ed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79ef828ed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d8ffff73fd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d8ffff73fd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d8ffff73fd_0_3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d8ffff73fd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d8ffff73fd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d8ffff73f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8ffff73fd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d8ffff73f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005145b08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005145b08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8ffff73fd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d8ffff73fd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005145b0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005145b0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8ffff73fd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8ffff73f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8ffff73fd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8ffff73f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l">
                <a:solidFill>
                  <a:schemeClr val="dk1"/>
                </a:solidFill>
              </a:rPr>
              <a:t>Κάθε υπολογιστής αποτελείται από δύο μέρη που συνεργάζονται μεταξύ τους: το </a:t>
            </a:r>
            <a:r>
              <a:rPr lang="el" b="1">
                <a:solidFill>
                  <a:schemeClr val="dk1"/>
                </a:solidFill>
              </a:rPr>
              <a:t>Υλικό</a:t>
            </a:r>
            <a:r>
              <a:rPr lang="el">
                <a:solidFill>
                  <a:schemeClr val="dk1"/>
                </a:solidFill>
              </a:rPr>
              <a:t> και το </a:t>
            </a:r>
            <a:r>
              <a:rPr lang="el" b="1">
                <a:solidFill>
                  <a:schemeClr val="dk1"/>
                </a:solidFill>
              </a:rPr>
              <a:t>Λογισμικό</a:t>
            </a:r>
            <a:r>
              <a:rPr lang="el">
                <a:solidFill>
                  <a:schemeClr val="dk1"/>
                </a:solidFill>
              </a:rPr>
              <a:t>. Σε αντίθεση με το Υλικό του υπολογιστή, τα προγράμματα δεν μπορούμε να τα αγγίξουμε, είναι άυλα, όπως δεν μπορούμε να αγγίξουμε και τις νότες που δίνουμε σε ένα μουσικό, για να παίξει ένα μουσικό θέμα.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8ffff73fd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8ffff73f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8ffff73fd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8ffff73f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ratch.mit.edu/projects/71505716/"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photodentro.edu.gr/v/item/ds/8521/100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docs.google.com/document/d/1wp3LM9K2CKuBJQ8hC8pe4WwEWfuV8xJ1InmptK2czRY/edit?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photodentro.edu.gr/v/item/ds/8521/100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youtube.com/watch?list=PL1HOzfG38VOq2dEFsn7O8pcToMkfXs8SJ&amp;v=PcdnamUOea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notesSlide" Target="../notesSlides/notesSlide30.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l"/>
              <a:t>Κεφάλαιο 5:</a:t>
            </a:r>
            <a:br>
              <a:rPr lang="el"/>
            </a:br>
            <a:r>
              <a:rPr lang="el"/>
              <a:t>Γνωριμία με το Λογισμικό του Υπολογιστή</a:t>
            </a:r>
            <a:endParaRPr/>
          </a:p>
        </p:txBody>
      </p:sp>
      <p:sp>
        <p:nvSpPr>
          <p:cNvPr id="55" name="Google Shape;55;p13"/>
          <p:cNvSpPr txBox="1">
            <a:spLocks noGrp="1"/>
          </p:cNvSpPr>
          <p:nvPr>
            <p:ph type="subTitle" idx="1"/>
          </p:nvPr>
        </p:nvSpPr>
        <p:spPr>
          <a:xfrm>
            <a:off x="311700" y="3596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ct val="39285"/>
              <a:buFont typeface="Arial"/>
              <a:buNone/>
            </a:pPr>
            <a:r>
              <a:rPr lang="el" dirty="0"/>
              <a:t>Ενότητα 2: Το Λογισμικό του Υπολογιστή</a:t>
            </a:r>
            <a:endParaRPr dirty="0"/>
          </a:p>
          <a:p>
            <a:pPr marL="0" lvl="0" indent="0" algn="ctr" rtl="0">
              <a:spcBef>
                <a:spcPts val="0"/>
              </a:spcBef>
              <a:spcAft>
                <a:spcPts val="0"/>
              </a:spcAft>
              <a:buClr>
                <a:schemeClr val="dk1"/>
              </a:buClr>
              <a:buSzPct val="57894"/>
              <a:buFont typeface="Arial"/>
              <a:buNone/>
            </a:pPr>
            <a:endParaRPr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body" idx="1"/>
          </p:nvPr>
        </p:nvSpPr>
        <p:spPr>
          <a:xfrm>
            <a:off x="311700" y="1152475"/>
            <a:ext cx="3652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Ας “δούμε” ή για την ακρίβεια, ας εκτελέσουμε ένα πρόγραμμα που είναι φτιαγμένο με Scratch</a:t>
            </a:r>
            <a:endParaRPr/>
          </a:p>
          <a:p>
            <a:pPr marL="0" lvl="0" indent="0" algn="l" rtl="0">
              <a:spcBef>
                <a:spcPts val="1200"/>
              </a:spcBef>
              <a:spcAft>
                <a:spcPts val="0"/>
              </a:spcAft>
              <a:buNone/>
            </a:pPr>
            <a:r>
              <a:rPr lang="el"/>
              <a:t>Θα το βρείτε εδώ: </a:t>
            </a:r>
            <a:r>
              <a:rPr lang="el" u="sng">
                <a:solidFill>
                  <a:schemeClr val="hlink"/>
                </a:solidFill>
                <a:hlinkClick r:id="rId3"/>
              </a:rPr>
              <a:t>https://scratch.mit.edu/projects/71505716/</a:t>
            </a:r>
            <a:r>
              <a:rPr lang="el"/>
              <a:t> </a:t>
            </a:r>
            <a:endParaRPr/>
          </a:p>
          <a:p>
            <a:pPr marL="0" lvl="0" indent="0" algn="l" rtl="0">
              <a:spcBef>
                <a:spcPts val="1200"/>
              </a:spcBef>
              <a:spcAft>
                <a:spcPts val="1200"/>
              </a:spcAft>
              <a:buNone/>
            </a:pPr>
            <a:r>
              <a:rPr lang="el"/>
              <a:t>Αφού κάνετε κλικ στον σύνδεσμο πατήστε την πράσινη σημαία και παίξτε...</a:t>
            </a:r>
            <a:endParaRPr/>
          </a:p>
        </p:txBody>
      </p:sp>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Παράδειγμα προγράμματος...</a:t>
            </a:r>
            <a:endParaRPr/>
          </a:p>
        </p:txBody>
      </p:sp>
      <p:pic>
        <p:nvPicPr>
          <p:cNvPr id="115" name="Google Shape;115;p22"/>
          <p:cNvPicPr preferRelativeResize="0"/>
          <p:nvPr/>
        </p:nvPicPr>
        <p:blipFill>
          <a:blip r:embed="rId4">
            <a:alphaModFix/>
          </a:blip>
          <a:stretch>
            <a:fillRect/>
          </a:stretch>
        </p:blipFill>
        <p:spPr>
          <a:xfrm>
            <a:off x="4365700" y="1018425"/>
            <a:ext cx="4466600" cy="36845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Μπορούμε να δούμε τις εντολές του προγράμματος;</a:t>
            </a:r>
            <a:endParaRPr/>
          </a:p>
        </p:txBody>
      </p:sp>
      <p:pic>
        <p:nvPicPr>
          <p:cNvPr id="121" name="Google Shape;121;p23"/>
          <p:cNvPicPr preferRelativeResize="0"/>
          <p:nvPr/>
        </p:nvPicPr>
        <p:blipFill>
          <a:blip r:embed="rId3">
            <a:alphaModFix/>
          </a:blip>
          <a:stretch>
            <a:fillRect/>
          </a:stretch>
        </p:blipFill>
        <p:spPr>
          <a:xfrm>
            <a:off x="1126300" y="1265375"/>
            <a:ext cx="6871599" cy="366484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l"/>
              <a:t>Οι εντολές στο Scratch είναι “πλακίδια”...</a:t>
            </a:r>
            <a:endParaRPr/>
          </a:p>
        </p:txBody>
      </p:sp>
      <p:sp>
        <p:nvSpPr>
          <p:cNvPr id="127" name="Google Shape;12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8" name="Google Shape;128;p24"/>
          <p:cNvPicPr preferRelativeResize="0"/>
          <p:nvPr/>
        </p:nvPicPr>
        <p:blipFill>
          <a:blip r:embed="rId3">
            <a:alphaModFix/>
          </a:blip>
          <a:stretch>
            <a:fillRect/>
          </a:stretch>
        </p:blipFill>
        <p:spPr>
          <a:xfrm>
            <a:off x="1116500" y="1265375"/>
            <a:ext cx="6871601" cy="36648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Όταν “φορτώνουμε” ή “εκτελούμε” ένα πρόγραμμα...</a:t>
            </a:r>
            <a:endParaRPr/>
          </a:p>
        </p:txBody>
      </p:sp>
      <p:pic>
        <p:nvPicPr>
          <p:cNvPr id="134" name="Google Shape;134;p25"/>
          <p:cNvPicPr preferRelativeResize="0"/>
          <p:nvPr/>
        </p:nvPicPr>
        <p:blipFill>
          <a:blip r:embed="rId3">
            <a:alphaModFix/>
          </a:blip>
          <a:stretch>
            <a:fillRect/>
          </a:stretch>
        </p:blipFill>
        <p:spPr>
          <a:xfrm>
            <a:off x="5306600" y="1602100"/>
            <a:ext cx="3418350" cy="2517150"/>
          </a:xfrm>
          <a:prstGeom prst="rect">
            <a:avLst/>
          </a:prstGeom>
          <a:noFill/>
          <a:ln>
            <a:noFill/>
          </a:ln>
        </p:spPr>
      </p:pic>
      <p:sp>
        <p:nvSpPr>
          <p:cNvPr id="135" name="Google Shape;135;p25"/>
          <p:cNvSpPr txBox="1">
            <a:spLocks noGrp="1"/>
          </p:cNvSpPr>
          <p:nvPr>
            <p:ph type="body" idx="1"/>
          </p:nvPr>
        </p:nvSpPr>
        <p:spPr>
          <a:xfrm>
            <a:off x="311700" y="1152475"/>
            <a:ext cx="47817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l"/>
              <a:t>...ο υπολογιστής μεταφέρει σταδιακά από το σκληρό του δίσκο ή από ένα άλλο αποθηκευτικό μέσο ένα σύνολο εντολών στη κύρια μνήμη (RAM).</a:t>
            </a:r>
            <a:endParaRPr/>
          </a:p>
          <a:p>
            <a:pPr marL="0" lvl="0" indent="0" algn="l" rtl="0">
              <a:spcBef>
                <a:spcPts val="1200"/>
              </a:spcBef>
              <a:spcAft>
                <a:spcPts val="0"/>
              </a:spcAft>
              <a:buNone/>
            </a:pPr>
            <a:r>
              <a:rPr lang="el"/>
              <a:t>Στη συνέχεια μία ομάδα από αυτές τις εντολές εκτελείται (“τρέχει”), ανάλογα με τις ενέργειες μας.</a:t>
            </a:r>
            <a:endParaRPr/>
          </a:p>
          <a:p>
            <a:pPr marL="0" lvl="0" indent="0" algn="l" rtl="0">
              <a:spcBef>
                <a:spcPts val="1200"/>
              </a:spcBef>
              <a:spcAft>
                <a:spcPts val="1200"/>
              </a:spcAft>
              <a:buNone/>
            </a:pPr>
            <a:r>
              <a:rPr lang="el"/>
              <a:t>Για παράδειγμα, «πατώντας» αριστερό κουμπί στο πρόγραμμα του παραδείγματος μας, ενεργοποιούμε τις κατάλληλες εντολές, ώστε ο υπολογιστής να στρίψει το αυτοκίνητο αριστερά</a:t>
            </a:r>
            <a:endParaRPr/>
          </a:p>
        </p:txBody>
      </p:sp>
      <p:sp>
        <p:nvSpPr>
          <p:cNvPr id="136" name="Google Shape;136;p25"/>
          <p:cNvSpPr txBox="1"/>
          <p:nvPr/>
        </p:nvSpPr>
        <p:spPr>
          <a:xfrm>
            <a:off x="5518000" y="4422825"/>
            <a:ext cx="3477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l" sz="1200">
                <a:solidFill>
                  <a:schemeClr val="dk2"/>
                </a:solidFill>
              </a:rPr>
              <a:t>Παράδειγμα εκτέλεσης προγράμματος </a:t>
            </a:r>
            <a:r>
              <a:rPr lang="el" sz="1200" u="sng">
                <a:solidFill>
                  <a:schemeClr val="hlink"/>
                </a:solidFill>
                <a:hlinkClick r:id="rId4"/>
              </a:rPr>
              <a:t>http://photodentro.edu.gr/v/item/ds/8521/1006</a:t>
            </a:r>
            <a:r>
              <a:rPr lang="el" sz="1200">
                <a:solidFill>
                  <a:schemeClr val="dk2"/>
                </a:solidFill>
              </a:rPr>
              <a:t> </a:t>
            </a:r>
            <a:endParaRPr sz="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Είδη λογισμικού...</a:t>
            </a:r>
            <a:endParaRPr/>
          </a:p>
        </p:txBody>
      </p:sp>
      <p:sp>
        <p:nvSpPr>
          <p:cNvPr id="142" name="Google Shape;142;p26"/>
          <p:cNvSpPr txBox="1">
            <a:spLocks noGrp="1"/>
          </p:cNvSpPr>
          <p:nvPr>
            <p:ph type="body" idx="1"/>
          </p:nvPr>
        </p:nvSpPr>
        <p:spPr>
          <a:xfrm>
            <a:off x="311700" y="1152475"/>
            <a:ext cx="3577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Το Λογισμικό ενός υπολογιστή μπορούμε να το χωρίσουμε σε δύο μεγάλες κατηγορίες: </a:t>
            </a:r>
            <a:endParaRPr/>
          </a:p>
          <a:p>
            <a:pPr marL="457200" lvl="0" indent="-342900" algn="l" rtl="0">
              <a:spcBef>
                <a:spcPts val="1200"/>
              </a:spcBef>
              <a:spcAft>
                <a:spcPts val="0"/>
              </a:spcAft>
              <a:buSzPts val="1800"/>
              <a:buAutoNum type="arabicPeriod"/>
            </a:pPr>
            <a:r>
              <a:rPr lang="el"/>
              <a:t>στο Λογισμικό Συστήματος</a:t>
            </a:r>
            <a:endParaRPr/>
          </a:p>
          <a:p>
            <a:pPr marL="457200" lvl="0" indent="-342900" algn="l" rtl="0">
              <a:spcBef>
                <a:spcPts val="0"/>
              </a:spcBef>
              <a:spcAft>
                <a:spcPts val="0"/>
              </a:spcAft>
              <a:buSzPts val="1800"/>
              <a:buAutoNum type="arabicPeriod"/>
            </a:pPr>
            <a:r>
              <a:rPr lang="el"/>
              <a:t>στο Λογισμικό Εφαρμογών</a:t>
            </a:r>
            <a:endParaRPr/>
          </a:p>
          <a:p>
            <a:pPr marL="0" lvl="0" indent="0" algn="l" rtl="0">
              <a:spcBef>
                <a:spcPts val="1200"/>
              </a:spcBef>
              <a:spcAft>
                <a:spcPts val="1200"/>
              </a:spcAft>
              <a:buNone/>
            </a:pPr>
            <a:endParaRPr/>
          </a:p>
        </p:txBody>
      </p:sp>
      <p:pic>
        <p:nvPicPr>
          <p:cNvPr id="143" name="Google Shape;143;p26"/>
          <p:cNvPicPr preferRelativeResize="0"/>
          <p:nvPr/>
        </p:nvPicPr>
        <p:blipFill>
          <a:blip r:embed="rId3">
            <a:alphaModFix/>
          </a:blip>
          <a:stretch>
            <a:fillRect/>
          </a:stretch>
        </p:blipFill>
        <p:spPr>
          <a:xfrm>
            <a:off x="4248800" y="443338"/>
            <a:ext cx="4583494" cy="3820974"/>
          </a:xfrm>
          <a:prstGeom prst="rect">
            <a:avLst/>
          </a:prstGeom>
          <a:noFill/>
          <a:ln>
            <a:noFill/>
          </a:ln>
        </p:spPr>
      </p:pic>
      <p:pic>
        <p:nvPicPr>
          <p:cNvPr id="144" name="Google Shape;144;p26"/>
          <p:cNvPicPr preferRelativeResize="0"/>
          <p:nvPr/>
        </p:nvPicPr>
        <p:blipFill>
          <a:blip r:embed="rId4">
            <a:alphaModFix/>
          </a:blip>
          <a:stretch>
            <a:fillRect/>
          </a:stretch>
        </p:blipFill>
        <p:spPr>
          <a:xfrm>
            <a:off x="7159700" y="3265075"/>
            <a:ext cx="1526650" cy="1526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Λογισμικό Εφαρμογών</a:t>
            </a:r>
            <a:endParaRPr/>
          </a:p>
        </p:txBody>
      </p:sp>
      <p:sp>
        <p:nvSpPr>
          <p:cNvPr id="150" name="Google Shape;15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ct val="61111"/>
              <a:buFont typeface="Arial"/>
              <a:buNone/>
            </a:pPr>
            <a:r>
              <a:rPr lang="el"/>
              <a:t>Λογισμικό Εφαρμογών: περιλαμβάνει μια μεγάλη ποικιλία διαφορετικών προγραμμάτων, κατασκευασμένων με τέτοιο τρόπο, ώστε να εκτελούν συγκεκριμένες εργασίες.</a:t>
            </a:r>
            <a:endParaRPr/>
          </a:p>
          <a:p>
            <a:pPr marL="0" lvl="0" indent="0" algn="l" rtl="0">
              <a:spcBef>
                <a:spcPts val="1200"/>
              </a:spcBef>
              <a:spcAft>
                <a:spcPts val="0"/>
              </a:spcAft>
              <a:buNone/>
            </a:pPr>
            <a:r>
              <a:rPr lang="el"/>
              <a:t>Μερικά παραδείγματα Λογισμικού Εφαρμογών είναι: </a:t>
            </a:r>
            <a:endParaRPr/>
          </a:p>
          <a:p>
            <a:pPr marL="457200" lvl="0" indent="-334327" algn="l" rtl="0">
              <a:spcBef>
                <a:spcPts val="1200"/>
              </a:spcBef>
              <a:spcAft>
                <a:spcPts val="0"/>
              </a:spcAft>
              <a:buSzPct val="100000"/>
              <a:buChar char="●"/>
            </a:pPr>
            <a:r>
              <a:rPr lang="el"/>
              <a:t>τα προγράμματα ζωγραφικής και δημιουργίας σχεδίων</a:t>
            </a:r>
            <a:endParaRPr/>
          </a:p>
          <a:p>
            <a:pPr marL="457200" lvl="0" indent="-334327" algn="l" rtl="0">
              <a:spcBef>
                <a:spcPts val="0"/>
              </a:spcBef>
              <a:spcAft>
                <a:spcPts val="0"/>
              </a:spcAft>
              <a:buSzPct val="100000"/>
              <a:buChar char="●"/>
            </a:pPr>
            <a:r>
              <a:rPr lang="el"/>
              <a:t>τα προγράμματα επεξεργασίας φωτογραφίας και εικόνων </a:t>
            </a:r>
            <a:endParaRPr/>
          </a:p>
          <a:p>
            <a:pPr marL="457200" lvl="0" indent="-334327" algn="l" rtl="0">
              <a:spcBef>
                <a:spcPts val="0"/>
              </a:spcBef>
              <a:spcAft>
                <a:spcPts val="0"/>
              </a:spcAft>
              <a:buSzPct val="100000"/>
              <a:buChar char="●"/>
            </a:pPr>
            <a:r>
              <a:rPr lang="el"/>
              <a:t>τα προγράμματα Επεξεργασίας Κειμένου </a:t>
            </a:r>
            <a:endParaRPr/>
          </a:p>
          <a:p>
            <a:pPr marL="457200" lvl="0" indent="-334327" algn="l" rtl="0">
              <a:spcBef>
                <a:spcPts val="0"/>
              </a:spcBef>
              <a:spcAft>
                <a:spcPts val="0"/>
              </a:spcAft>
              <a:buSzPct val="100000"/>
              <a:buChar char="●"/>
            </a:pPr>
            <a:r>
              <a:rPr lang="el"/>
              <a:t>τα προγράμματα παρουσίασης</a:t>
            </a:r>
            <a:endParaRPr/>
          </a:p>
          <a:p>
            <a:pPr marL="457200" lvl="0" indent="-334327" algn="l" rtl="0">
              <a:spcBef>
                <a:spcPts val="0"/>
              </a:spcBef>
              <a:spcAft>
                <a:spcPts val="0"/>
              </a:spcAft>
              <a:buSzPct val="100000"/>
              <a:buChar char="●"/>
            </a:pPr>
            <a:r>
              <a:rPr lang="el"/>
              <a:t>τα εκπαιδευτικά προγράμματα και οι ηλεκτρονικές εγκυκλοπαίδειες</a:t>
            </a:r>
            <a:endParaRPr/>
          </a:p>
          <a:p>
            <a:pPr marL="457200" lvl="0" indent="-334327" algn="l" rtl="0">
              <a:spcBef>
                <a:spcPts val="0"/>
              </a:spcBef>
              <a:spcAft>
                <a:spcPts val="0"/>
              </a:spcAft>
              <a:buSzPct val="100000"/>
              <a:buChar char="●"/>
            </a:pPr>
            <a:r>
              <a:rPr lang="el"/>
              <a:t>τα προγράμματα διαχείρισης προσωπικών πληροφοριών, όπως: ημερολόγιο, τηλεφωνικοί κατάλογοι, λίστα υπενθύμισης εργασιών, </a:t>
            </a:r>
            <a:endParaRPr/>
          </a:p>
          <a:p>
            <a:pPr marL="457200" lvl="0" indent="-334327" algn="l" rtl="0">
              <a:spcBef>
                <a:spcPts val="0"/>
              </a:spcBef>
              <a:spcAft>
                <a:spcPts val="0"/>
              </a:spcAft>
              <a:buSzPct val="100000"/>
              <a:buChar char="●"/>
            </a:pPr>
            <a:r>
              <a:rPr lang="el"/>
              <a:t>τα παιχνίδια</a:t>
            </a:r>
            <a:endParaRPr/>
          </a:p>
        </p:txBody>
      </p:sp>
      <p:pic>
        <p:nvPicPr>
          <p:cNvPr id="151" name="Google Shape;151;p27"/>
          <p:cNvPicPr preferRelativeResize="0"/>
          <p:nvPr/>
        </p:nvPicPr>
        <p:blipFill>
          <a:blip r:embed="rId3">
            <a:alphaModFix/>
          </a:blip>
          <a:stretch>
            <a:fillRect/>
          </a:stretch>
        </p:blipFill>
        <p:spPr>
          <a:xfrm>
            <a:off x="7278025" y="137663"/>
            <a:ext cx="1638300" cy="828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Δραστηριότητα: Γνωριμία με το λογισμικό του ΗΥ</a:t>
            </a:r>
            <a:endParaRPr/>
          </a:p>
        </p:txBody>
      </p:sp>
      <p:sp>
        <p:nvSpPr>
          <p:cNvPr id="157" name="Google Shape;15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8" name="Google Shape;158;p28"/>
          <p:cNvPicPr preferRelativeResize="0"/>
          <p:nvPr/>
        </p:nvPicPr>
        <p:blipFill>
          <a:blip r:embed="rId3">
            <a:alphaModFix/>
          </a:blip>
          <a:stretch>
            <a:fillRect/>
          </a:stretch>
        </p:blipFill>
        <p:spPr>
          <a:xfrm>
            <a:off x="986376" y="1050575"/>
            <a:ext cx="6573374" cy="3620200"/>
          </a:xfrm>
          <a:prstGeom prst="rect">
            <a:avLst/>
          </a:prstGeom>
          <a:noFill/>
          <a:ln w="9525" cap="flat" cmpd="sng">
            <a:solidFill>
              <a:schemeClr val="dk2"/>
            </a:solidFill>
            <a:prstDash val="solid"/>
            <a:round/>
            <a:headEnd type="none" w="sm" len="sm"/>
            <a:tailEnd type="none" w="sm" len="sm"/>
          </a:ln>
        </p:spPr>
      </p:pic>
      <p:sp>
        <p:nvSpPr>
          <p:cNvPr id="159" name="Google Shape;159;p28"/>
          <p:cNvSpPr txBox="1"/>
          <p:nvPr/>
        </p:nvSpPr>
        <p:spPr>
          <a:xfrm>
            <a:off x="1229825" y="4729275"/>
            <a:ext cx="8086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sz="1200" u="sng">
                <a:solidFill>
                  <a:schemeClr val="hlink"/>
                </a:solidFill>
                <a:hlinkClick r:id="rId4"/>
              </a:rPr>
              <a:t>https://docs.google.com/document/d/1wp3LM9K2CKuBJQ8hC8pe4WwEWfuV8xJ1InmptK2czRY/edit?usp=sharing</a:t>
            </a:r>
            <a:r>
              <a:rPr lang="el" sz="1200"/>
              <a:t>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Λογισμικό Συστήματος</a:t>
            </a:r>
            <a:endParaRPr/>
          </a:p>
        </p:txBody>
      </p:sp>
      <p:sp>
        <p:nvSpPr>
          <p:cNvPr id="165" name="Google Shape;16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Στην κατηγορία αυτή περιλαμβάνονται όλα τα προγράμματα που χρησιμοποιούνται για τον έλεγχο της λειτουργίας του υπολογιστή και τη δημιουργία και εκτέλεση των προγραμμάτων εφαρμογών. </a:t>
            </a:r>
            <a:endParaRPr/>
          </a:p>
          <a:p>
            <a:pPr marL="0" lvl="0" indent="0" algn="l" rtl="0">
              <a:spcBef>
                <a:spcPts val="1200"/>
              </a:spcBef>
              <a:spcAft>
                <a:spcPts val="0"/>
              </a:spcAft>
              <a:buClr>
                <a:schemeClr val="dk1"/>
              </a:buClr>
              <a:buSzPts val="1100"/>
              <a:buFont typeface="Arial"/>
              <a:buNone/>
            </a:pPr>
            <a:r>
              <a:rPr lang="el"/>
              <a:t>Συνήθως είναι ήδη εγκατεστημένα στον υπολογιστή μας όταν τον αγοράσουμε</a:t>
            </a:r>
            <a:endParaRPr/>
          </a:p>
          <a:p>
            <a:pPr marL="0" lvl="0" indent="0" algn="l" rtl="0">
              <a:spcBef>
                <a:spcPts val="1200"/>
              </a:spcBef>
              <a:spcAft>
                <a:spcPts val="0"/>
              </a:spcAft>
              <a:buClr>
                <a:schemeClr val="dk1"/>
              </a:buClr>
              <a:buSzPts val="1100"/>
              <a:buFont typeface="Arial"/>
              <a:buNone/>
            </a:pPr>
            <a:r>
              <a:rPr lang="el"/>
              <a:t>Το βασικότερο Λογισμικό της κατηγορίας αυτής είναι το Λειτουργικό Σύστημα (Operating System).</a:t>
            </a:r>
            <a:endParaRPr/>
          </a:p>
          <a:p>
            <a:pPr marL="0" lvl="0" indent="0" algn="l" rtl="0">
              <a:spcBef>
                <a:spcPts val="1200"/>
              </a:spcBef>
              <a:spcAft>
                <a:spcPts val="1200"/>
              </a:spcAft>
              <a:buNone/>
            </a:pPr>
            <a:endParaRPr/>
          </a:p>
        </p:txBody>
      </p:sp>
      <p:pic>
        <p:nvPicPr>
          <p:cNvPr id="166" name="Google Shape;166;p29"/>
          <p:cNvPicPr preferRelativeResize="0"/>
          <p:nvPr/>
        </p:nvPicPr>
        <p:blipFill>
          <a:blip r:embed="rId3">
            <a:alphaModFix/>
          </a:blip>
          <a:stretch>
            <a:fillRect/>
          </a:stretch>
        </p:blipFill>
        <p:spPr>
          <a:xfrm>
            <a:off x="7271525" y="169988"/>
            <a:ext cx="1676400" cy="847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Λειτουργικό Σύστημα, είναι ένας οδηγός λεωφορείου ;-)</a:t>
            </a:r>
            <a:endParaRPr/>
          </a:p>
        </p:txBody>
      </p:sp>
      <p:sp>
        <p:nvSpPr>
          <p:cNvPr id="172" name="Google Shape;172;p30"/>
          <p:cNvSpPr txBox="1">
            <a:spLocks noGrp="1"/>
          </p:cNvSpPr>
          <p:nvPr>
            <p:ph type="body" idx="1"/>
          </p:nvPr>
        </p:nvSpPr>
        <p:spPr>
          <a:xfrm>
            <a:off x="311700" y="1152475"/>
            <a:ext cx="4819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Το Λειτουργικό Σύστημα αποτελείται από μία ομάδα προγραμμάτων που είναι απαραίτητη για τη λειτουργία του υπολογιστή. </a:t>
            </a:r>
            <a:endParaRPr/>
          </a:p>
          <a:p>
            <a:pPr marL="0" lvl="0" indent="0" algn="l" rtl="0">
              <a:spcBef>
                <a:spcPts val="1200"/>
              </a:spcBef>
              <a:spcAft>
                <a:spcPts val="0"/>
              </a:spcAft>
              <a:buNone/>
            </a:pPr>
            <a:r>
              <a:rPr lang="el"/>
              <a:t>Όπως ένα λεωφορείο χρειάζεται συνέχεια τον οδηγό του, για να μεταφέρει τους επιβάτες του, έτσι και ο υπολογιστής χρειάζεται το Λειτουργικό Σύστημα, για να πραγματοποιήσει οποιαδήποτε εργασία.</a:t>
            </a:r>
            <a:endParaRPr/>
          </a:p>
          <a:p>
            <a:pPr marL="0" lvl="0" indent="0" algn="l" rtl="0">
              <a:spcBef>
                <a:spcPts val="1200"/>
              </a:spcBef>
              <a:spcAft>
                <a:spcPts val="1200"/>
              </a:spcAft>
              <a:buNone/>
            </a:pPr>
            <a:endParaRPr/>
          </a:p>
        </p:txBody>
      </p:sp>
      <p:pic>
        <p:nvPicPr>
          <p:cNvPr id="173" name="Google Shape;173;p30"/>
          <p:cNvPicPr preferRelativeResize="0"/>
          <p:nvPr/>
        </p:nvPicPr>
        <p:blipFill>
          <a:blip r:embed="rId3">
            <a:alphaModFix/>
          </a:blip>
          <a:stretch>
            <a:fillRect/>
          </a:stretch>
        </p:blipFill>
        <p:spPr>
          <a:xfrm>
            <a:off x="5220825" y="1513788"/>
            <a:ext cx="3700075" cy="2693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Το Λειτουργικό Σύστημα...</a:t>
            </a:r>
            <a:endParaRPr/>
          </a:p>
        </p:txBody>
      </p:sp>
      <p:sp>
        <p:nvSpPr>
          <p:cNvPr id="179" name="Google Shape;17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...δίνει τη δυνατότητα στον υπολογιστή να υπακούει στις οδηγίες που του δίνουμε χρησιμοποιώντας το πληκτρολόγιο, το ποντίκι ή τις άλλες περιφερειακές συσκευές εισόδου. </a:t>
            </a:r>
            <a:endParaRPr/>
          </a:p>
          <a:p>
            <a:pPr marL="0" lvl="0" indent="0" algn="l" rtl="0">
              <a:spcBef>
                <a:spcPts val="1200"/>
              </a:spcBef>
              <a:spcAft>
                <a:spcPts val="0"/>
              </a:spcAft>
              <a:buNone/>
            </a:pPr>
            <a:r>
              <a:rPr lang="el"/>
              <a:t>Μας επιτρέπει να βλέπουμε το αποτέλεσμα των ενεργειών μας στην οθόνη του υπολογιστή – ή στις άλλες περιφερειακές μονάδες εξόδου – και να αποθηκεύουμε τη δουλειά μας. </a:t>
            </a:r>
            <a:endParaRPr/>
          </a:p>
          <a:p>
            <a:pPr marL="0" lvl="0" indent="0" algn="l" rtl="0">
              <a:spcBef>
                <a:spcPts val="1200"/>
              </a:spcBef>
              <a:spcAft>
                <a:spcPts val="1200"/>
              </a:spcAft>
              <a:buNone/>
            </a:pPr>
            <a:r>
              <a:rPr lang="el"/>
              <a:t>Επίσης συντονίζει κατάλληλα τη λειτουργία των διάφορων εξαρτημάτων του υπολογιστή, ώστε να επικοινωνούν αρμονικά μεταξύ τους και να εξυπηρετούν την εκτέλεση του λογισμικού εφαρμογών.</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Λέξεις και έννοιες κλειδιά</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l"/>
              <a:t>Λογισμικό (Software),</a:t>
            </a:r>
            <a:endParaRPr/>
          </a:p>
          <a:p>
            <a:pPr marL="0" lvl="0" indent="0" algn="l" rtl="0">
              <a:spcBef>
                <a:spcPts val="1200"/>
              </a:spcBef>
              <a:spcAft>
                <a:spcPts val="0"/>
              </a:spcAft>
              <a:buClr>
                <a:schemeClr val="dk1"/>
              </a:buClr>
              <a:buSzPts val="1100"/>
              <a:buFont typeface="Arial"/>
              <a:buNone/>
            </a:pPr>
            <a:r>
              <a:rPr lang="el"/>
              <a:t>Πρόγραμμα (Programme ή Program),</a:t>
            </a:r>
            <a:endParaRPr/>
          </a:p>
          <a:p>
            <a:pPr marL="0" lvl="0" indent="0" algn="l" rtl="0">
              <a:spcBef>
                <a:spcPts val="1200"/>
              </a:spcBef>
              <a:spcAft>
                <a:spcPts val="0"/>
              </a:spcAft>
              <a:buClr>
                <a:schemeClr val="dk1"/>
              </a:buClr>
              <a:buSzPts val="1100"/>
              <a:buFont typeface="Arial"/>
              <a:buNone/>
            </a:pPr>
            <a:r>
              <a:rPr lang="el"/>
              <a:t>Προγραμματιστής (Programmer),</a:t>
            </a:r>
            <a:endParaRPr/>
          </a:p>
          <a:p>
            <a:pPr marL="0" lvl="0" indent="0" algn="l" rtl="0">
              <a:spcBef>
                <a:spcPts val="1200"/>
              </a:spcBef>
              <a:spcAft>
                <a:spcPts val="0"/>
              </a:spcAft>
              <a:buClr>
                <a:schemeClr val="dk1"/>
              </a:buClr>
              <a:buSzPts val="1100"/>
              <a:buFont typeface="Arial"/>
              <a:buNone/>
            </a:pPr>
            <a:r>
              <a:rPr lang="el"/>
              <a:t>Λειτουργικό Σύστημα (Operating System),</a:t>
            </a:r>
            <a:endParaRPr/>
          </a:p>
          <a:p>
            <a:pPr marL="0" lvl="0" indent="0" algn="l" rtl="0">
              <a:spcBef>
                <a:spcPts val="1200"/>
              </a:spcBef>
              <a:spcAft>
                <a:spcPts val="0"/>
              </a:spcAft>
              <a:buClr>
                <a:schemeClr val="dk1"/>
              </a:buClr>
              <a:buSzPts val="1100"/>
              <a:buFont typeface="Arial"/>
              <a:buNone/>
            </a:pPr>
            <a:r>
              <a:rPr lang="el"/>
              <a:t>Λογισμικό Εφαρμογών (Application Software),</a:t>
            </a:r>
            <a:endParaRPr/>
          </a:p>
          <a:p>
            <a:pPr marL="0" lvl="0" indent="0" algn="l" rtl="0">
              <a:spcBef>
                <a:spcPts val="1200"/>
              </a:spcBef>
              <a:spcAft>
                <a:spcPts val="0"/>
              </a:spcAft>
              <a:buClr>
                <a:schemeClr val="dk1"/>
              </a:buClr>
              <a:buSzPts val="1100"/>
              <a:buFont typeface="Arial"/>
              <a:buNone/>
            </a:pPr>
            <a:r>
              <a:rPr lang="el"/>
              <a:t>Λογισμικό Συστήματος(System Software),</a:t>
            </a:r>
            <a:endParaRPr/>
          </a:p>
          <a:p>
            <a:pPr marL="0" lvl="0" indent="0" algn="l" rtl="0">
              <a:spcBef>
                <a:spcPts val="1200"/>
              </a:spcBef>
              <a:spcAft>
                <a:spcPts val="1200"/>
              </a:spcAft>
              <a:buNone/>
            </a:pPr>
            <a:r>
              <a:rPr lang="el"/>
              <a:t>Υπολογιστικό Σύστημα (Computer System)</a:t>
            </a:r>
            <a:endParaRPr/>
          </a:p>
        </p:txBody>
      </p:sp>
      <p:pic>
        <p:nvPicPr>
          <p:cNvPr id="62" name="Google Shape;62;p14"/>
          <p:cNvPicPr preferRelativeResize="0"/>
          <p:nvPr/>
        </p:nvPicPr>
        <p:blipFill>
          <a:blip r:embed="rId3">
            <a:alphaModFix/>
          </a:blip>
          <a:stretch>
            <a:fillRect/>
          </a:stretch>
        </p:blipFill>
        <p:spPr>
          <a:xfrm>
            <a:off x="7403795" y="34120"/>
            <a:ext cx="1692025" cy="633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την αρμονική λειτουργία του υπολογιστή,</a:t>
            </a:r>
            <a:endParaRPr/>
          </a:p>
          <a:p>
            <a:pPr marL="0" lvl="0" indent="0" algn="l" rtl="0">
              <a:spcBef>
                <a:spcPts val="1200"/>
              </a:spcBef>
              <a:spcAft>
                <a:spcPts val="0"/>
              </a:spcAft>
              <a:buNone/>
            </a:pPr>
            <a:r>
              <a:rPr lang="el"/>
              <a:t>τη διαχείριση του υλικού του υπολογιστή,</a:t>
            </a:r>
            <a:endParaRPr/>
          </a:p>
          <a:p>
            <a:pPr marL="0" lvl="0" indent="0" algn="l" rtl="0">
              <a:spcBef>
                <a:spcPts val="1200"/>
              </a:spcBef>
              <a:spcAft>
                <a:spcPts val="0"/>
              </a:spcAft>
              <a:buNone/>
            </a:pPr>
            <a:r>
              <a:rPr lang="el"/>
              <a:t>την επικοινωνία μας με τον υπολογιστή μέσω των περιφερειακών συσκευών,</a:t>
            </a:r>
            <a:endParaRPr/>
          </a:p>
          <a:p>
            <a:pPr marL="0" lvl="0" indent="0" algn="l" rtl="0">
              <a:spcBef>
                <a:spcPts val="1200"/>
              </a:spcBef>
              <a:spcAft>
                <a:spcPts val="0"/>
              </a:spcAft>
              <a:buNone/>
            </a:pPr>
            <a:r>
              <a:rPr lang="el"/>
              <a:t>την εκτέλεση άλλων προγραμμάτων,</a:t>
            </a:r>
            <a:endParaRPr/>
          </a:p>
          <a:p>
            <a:pPr marL="0" lvl="0" indent="0" algn="l" rtl="0">
              <a:spcBef>
                <a:spcPts val="1200"/>
              </a:spcBef>
              <a:spcAft>
                <a:spcPts val="1200"/>
              </a:spcAft>
              <a:buNone/>
            </a:pPr>
            <a:r>
              <a:rPr lang="el"/>
              <a:t>την αποθήκευση των εργασιών μας.</a:t>
            </a:r>
            <a:endParaRPr/>
          </a:p>
        </p:txBody>
      </p:sp>
      <p:sp>
        <p:nvSpPr>
          <p:cNvPr id="185" name="Google Shape;18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Το Λειτουργικό Σύστημα είναι υπεύθυνο για:</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Λειτουργικό Σύστημα, όπως λέμε Μαέστρος ;-)</a:t>
            </a:r>
            <a:endParaRPr/>
          </a:p>
        </p:txBody>
      </p:sp>
      <p:sp>
        <p:nvSpPr>
          <p:cNvPr id="191" name="Google Shape;191;p33"/>
          <p:cNvSpPr txBox="1">
            <a:spLocks noGrp="1"/>
          </p:cNvSpPr>
          <p:nvPr>
            <p:ph type="body" idx="1"/>
          </p:nvPr>
        </p:nvSpPr>
        <p:spPr>
          <a:xfrm>
            <a:off x="311700" y="1152475"/>
            <a:ext cx="60753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l"/>
              <a:t>Για να καταλάβουμε καλύτερα το ρόλο του Λειτουργικού Συστήματος, ας παρομοιάσουμε τον υπολογιστή με μία ορχήστρα</a:t>
            </a:r>
            <a:endParaRPr/>
          </a:p>
          <a:p>
            <a:pPr marL="0" lvl="0" indent="0" algn="l" rtl="0">
              <a:spcBef>
                <a:spcPts val="1200"/>
              </a:spcBef>
              <a:spcAft>
                <a:spcPts val="0"/>
              </a:spcAft>
              <a:buNone/>
            </a:pPr>
            <a:r>
              <a:rPr lang="el"/>
              <a:t>Οι μουσικοί μαζί με τα μουσικά είναι το υλικό μέρος </a:t>
            </a:r>
            <a:endParaRPr/>
          </a:p>
          <a:p>
            <a:pPr marL="0" lvl="0" indent="0" algn="l" rtl="0">
              <a:spcBef>
                <a:spcPts val="1200"/>
              </a:spcBef>
              <a:spcAft>
                <a:spcPts val="0"/>
              </a:spcAft>
              <a:buNone/>
            </a:pPr>
            <a:r>
              <a:rPr lang="el"/>
              <a:t>οι παρτιτούρες με τις μουσικές νότες είναι το Λογισμικό Εφαρμογών </a:t>
            </a:r>
            <a:endParaRPr/>
          </a:p>
          <a:p>
            <a:pPr marL="0" lvl="0" indent="0" algn="l" rtl="0">
              <a:spcBef>
                <a:spcPts val="1200"/>
              </a:spcBef>
              <a:spcAft>
                <a:spcPts val="0"/>
              </a:spcAft>
              <a:buNone/>
            </a:pPr>
            <a:r>
              <a:rPr lang="el"/>
              <a:t>το Λειτουργικό Σύστημα είναι ο «μαέστρος της ορχήστρας». </a:t>
            </a:r>
            <a:endParaRPr/>
          </a:p>
          <a:p>
            <a:pPr marL="0" lvl="0" indent="0" algn="l" rtl="0">
              <a:spcBef>
                <a:spcPts val="1200"/>
              </a:spcBef>
              <a:spcAft>
                <a:spcPts val="0"/>
              </a:spcAft>
              <a:buNone/>
            </a:pPr>
            <a:r>
              <a:rPr lang="el"/>
              <a:t>Όπως ο μαέστρος διευθύνει τους μουσικούς της ορχήστρας του, για να παίξουν ως σύνολο τις παρτιτούρες τους, έτσι και το Λειτουργικό Σύστημα συντονίζει τη συνεργασία Υλικού-Προγραμμάτων, για να λειτουργούν μαζί αρμονικά. </a:t>
            </a:r>
            <a:endParaRPr/>
          </a:p>
          <a:p>
            <a:pPr marL="0" lvl="0" indent="0" algn="l" rtl="0">
              <a:spcBef>
                <a:spcPts val="1200"/>
              </a:spcBef>
              <a:spcAft>
                <a:spcPts val="1200"/>
              </a:spcAft>
              <a:buNone/>
            </a:pPr>
            <a:r>
              <a:rPr lang="el"/>
              <a:t>Χωρίς «μαέστρο» ο υπολογιστής δε θα μπορούσε να εκτελέσει τα προγράμματα που θέλουμε και δε θα παίρναμε αποτελέσματα.</a:t>
            </a:r>
            <a:endParaRPr/>
          </a:p>
        </p:txBody>
      </p:sp>
      <p:pic>
        <p:nvPicPr>
          <p:cNvPr id="192" name="Google Shape;192;p33"/>
          <p:cNvPicPr preferRelativeResize="0"/>
          <p:nvPr/>
        </p:nvPicPr>
        <p:blipFill>
          <a:blip r:embed="rId3">
            <a:alphaModFix/>
          </a:blip>
          <a:stretch>
            <a:fillRect/>
          </a:stretch>
        </p:blipFill>
        <p:spPr>
          <a:xfrm>
            <a:off x="6339050" y="1017725"/>
            <a:ext cx="2804950" cy="1847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Δραστηριότητα: Λογισμικό Συστήματος / Εφαρμογών</a:t>
            </a:r>
            <a:endParaRPr/>
          </a:p>
        </p:txBody>
      </p:sp>
      <p:pic>
        <p:nvPicPr>
          <p:cNvPr id="198" name="Google Shape;198;p34"/>
          <p:cNvPicPr preferRelativeResize="0"/>
          <p:nvPr/>
        </p:nvPicPr>
        <p:blipFill>
          <a:blip r:embed="rId3">
            <a:alphaModFix/>
          </a:blip>
          <a:stretch>
            <a:fillRect/>
          </a:stretch>
        </p:blipFill>
        <p:spPr>
          <a:xfrm>
            <a:off x="1181262" y="1181625"/>
            <a:ext cx="6614574" cy="3164326"/>
          </a:xfrm>
          <a:prstGeom prst="rect">
            <a:avLst/>
          </a:prstGeom>
          <a:noFill/>
          <a:ln w="9525" cap="flat" cmpd="sng">
            <a:solidFill>
              <a:schemeClr val="dk2"/>
            </a:solidFill>
            <a:prstDash val="solid"/>
            <a:round/>
            <a:headEnd type="none" w="sm" len="sm"/>
            <a:tailEnd type="none" w="sm" len="sm"/>
          </a:ln>
        </p:spPr>
      </p:pic>
      <p:sp>
        <p:nvSpPr>
          <p:cNvPr id="199" name="Google Shape;199;p34"/>
          <p:cNvSpPr txBox="1"/>
          <p:nvPr/>
        </p:nvSpPr>
        <p:spPr>
          <a:xfrm>
            <a:off x="5076900" y="4676800"/>
            <a:ext cx="406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 u="sng">
                <a:solidFill>
                  <a:schemeClr val="hlink"/>
                </a:solidFill>
                <a:hlinkClick r:id="rId4"/>
              </a:rPr>
              <a:t>http://photodentro.edu.gr/v/item/ds/8521/1005</a:t>
            </a:r>
            <a:r>
              <a:rPr lang="el"/>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Υπάρχουν πολλά, διαφορετικά λειτουργικά συστήματα</a:t>
            </a:r>
            <a:endParaRPr/>
          </a:p>
        </p:txBody>
      </p:sp>
      <p:sp>
        <p:nvSpPr>
          <p:cNvPr id="205" name="Google Shape;205;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06" name="Google Shape;206;p35"/>
          <p:cNvPicPr preferRelativeResize="0"/>
          <p:nvPr/>
        </p:nvPicPr>
        <p:blipFill>
          <a:blip r:embed="rId3">
            <a:alphaModFix/>
          </a:blip>
          <a:stretch>
            <a:fillRect/>
          </a:stretch>
        </p:blipFill>
        <p:spPr>
          <a:xfrm>
            <a:off x="917225" y="1933138"/>
            <a:ext cx="7309550" cy="1855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Παραδείγματα Λειτουργικών Συστημάτων (μερικά…)</a:t>
            </a:r>
            <a:endParaRPr/>
          </a:p>
        </p:txBody>
      </p:sp>
      <p:sp>
        <p:nvSpPr>
          <p:cNvPr id="212" name="Google Shape;212;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3" name="Google Shape;213;p36"/>
          <p:cNvPicPr preferRelativeResize="0"/>
          <p:nvPr/>
        </p:nvPicPr>
        <p:blipFill>
          <a:blip r:embed="rId3">
            <a:alphaModFix/>
          </a:blip>
          <a:stretch>
            <a:fillRect/>
          </a:stretch>
        </p:blipFill>
        <p:spPr>
          <a:xfrm>
            <a:off x="311712" y="1152463"/>
            <a:ext cx="8656226" cy="3766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Android OS for mobile devs (Linux based)</a:t>
            </a:r>
            <a:endParaRPr/>
          </a:p>
        </p:txBody>
      </p:sp>
      <p:sp>
        <p:nvSpPr>
          <p:cNvPr id="219" name="Google Shape;219;p3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Clr>
                <a:schemeClr val="dk1"/>
              </a:buClr>
              <a:buSzPts val="1100"/>
              <a:buFont typeface="Arial"/>
              <a:buNone/>
            </a:pPr>
            <a:r>
              <a:rPr lang="el"/>
              <a:t>Το Android είναι ένα λειτουργικό σύστημα για κινητά που αναπτύχθηκε από την Google.</a:t>
            </a:r>
            <a:endParaRPr/>
          </a:p>
          <a:p>
            <a:pPr marL="0" lvl="0" indent="0" algn="l" rtl="0">
              <a:spcBef>
                <a:spcPts val="1200"/>
              </a:spcBef>
              <a:spcAft>
                <a:spcPts val="0"/>
              </a:spcAft>
              <a:buClr>
                <a:schemeClr val="dk1"/>
              </a:buClr>
              <a:buSzPts val="1100"/>
              <a:buFont typeface="Arial"/>
              <a:buNone/>
            </a:pPr>
            <a:r>
              <a:rPr lang="el"/>
              <a:t>Βασίζεται σε μια τροποποιημένη έκδοση του Linux και έχει σχεδιαστεί κυρίως για φορητές συσκευές με οθόνη αφής, όπως smartphones και tablets.</a:t>
            </a:r>
            <a:endParaRPr/>
          </a:p>
          <a:p>
            <a:pPr marL="0" lvl="0" indent="0" algn="l" rtl="0">
              <a:spcBef>
                <a:spcPts val="1200"/>
              </a:spcBef>
              <a:spcAft>
                <a:spcPts val="0"/>
              </a:spcAft>
              <a:buClr>
                <a:schemeClr val="dk1"/>
              </a:buClr>
              <a:buSzPts val="1100"/>
              <a:buFont typeface="Arial"/>
              <a:buNone/>
            </a:pPr>
            <a:r>
              <a:rPr lang="el"/>
              <a:t>Η Google έχει αναπτύξει το Android TV για τηλεοράσεις, το Android Auto για αυτοκίνητα και το Wear OS για φορητές συσκευές.</a:t>
            </a:r>
            <a:endParaRPr/>
          </a:p>
          <a:p>
            <a:pPr marL="0" lvl="0" indent="0" algn="l" rtl="0">
              <a:spcBef>
                <a:spcPts val="1200"/>
              </a:spcBef>
              <a:spcAft>
                <a:spcPts val="1200"/>
              </a:spcAft>
              <a:buNone/>
            </a:pPr>
            <a:r>
              <a:rPr lang="el"/>
              <a:t>Παραλλαγές του Android χρησιμοποιούνται επίσης σε κονσόλες παιχνιδιών, ψηφιακές φωτογραφικές μηχανές, υπολογιστές και άλλες ηλεκτρονικές συσκευές</a:t>
            </a:r>
            <a:endParaRPr/>
          </a:p>
        </p:txBody>
      </p:sp>
      <p:pic>
        <p:nvPicPr>
          <p:cNvPr id="220" name="Google Shape;220;p37"/>
          <p:cNvPicPr preferRelativeResize="0"/>
          <p:nvPr/>
        </p:nvPicPr>
        <p:blipFill>
          <a:blip r:embed="rId3">
            <a:alphaModFix/>
          </a:blip>
          <a:stretch>
            <a:fillRect/>
          </a:stretch>
        </p:blipFill>
        <p:spPr>
          <a:xfrm>
            <a:off x="4464000" y="913125"/>
            <a:ext cx="4229775" cy="4077975"/>
          </a:xfrm>
          <a:prstGeom prst="rect">
            <a:avLst/>
          </a:prstGeom>
          <a:noFill/>
          <a:ln>
            <a:noFill/>
          </a:ln>
        </p:spPr>
      </p:pic>
      <p:pic>
        <p:nvPicPr>
          <p:cNvPr id="221" name="Google Shape;221;p37"/>
          <p:cNvPicPr preferRelativeResize="0"/>
          <p:nvPr/>
        </p:nvPicPr>
        <p:blipFill>
          <a:blip r:embed="rId4">
            <a:alphaModFix/>
          </a:blip>
          <a:stretch>
            <a:fillRect/>
          </a:stretch>
        </p:blipFill>
        <p:spPr>
          <a:xfrm>
            <a:off x="8239113" y="3138175"/>
            <a:ext cx="904875" cy="133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Android Versions Naming…</a:t>
            </a:r>
            <a:endParaRPr/>
          </a:p>
        </p:txBody>
      </p:sp>
      <p:sp>
        <p:nvSpPr>
          <p:cNvPr id="227" name="Google Shape;227;p3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28" name="Google Shape;228;p3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9" name="Google Shape;229;p38"/>
          <p:cNvPicPr preferRelativeResize="0"/>
          <p:nvPr/>
        </p:nvPicPr>
        <p:blipFill>
          <a:blip r:embed="rId3">
            <a:alphaModFix/>
          </a:blip>
          <a:stretch>
            <a:fillRect/>
          </a:stretch>
        </p:blipFill>
        <p:spPr>
          <a:xfrm>
            <a:off x="646350" y="1017725"/>
            <a:ext cx="7851301" cy="38938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Classic Mac OS (UNIX based)</a:t>
            </a:r>
            <a:endParaRPr/>
          </a:p>
        </p:txBody>
      </p:sp>
      <p:sp>
        <p:nvSpPr>
          <p:cNvPr id="235" name="Google Shape;235;p39"/>
          <p:cNvSpPr txBox="1">
            <a:spLocks noGrp="1"/>
          </p:cNvSpPr>
          <p:nvPr>
            <p:ph type="body" idx="1"/>
          </p:nvPr>
        </p:nvSpPr>
        <p:spPr>
          <a:xfrm>
            <a:off x="311700" y="1152475"/>
            <a:ext cx="3352500" cy="373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l"/>
              <a:t>Το 1984 το Mac OS της εταιρείας Apple έγινε το πρώτο ευρέως διαδεδομένο λειτουργικό σύστημα για υπολογιστές Machintosh.</a:t>
            </a:r>
            <a:endParaRPr/>
          </a:p>
          <a:p>
            <a:pPr marL="0" lvl="0" indent="0" algn="l" rtl="0">
              <a:spcBef>
                <a:spcPts val="1200"/>
              </a:spcBef>
              <a:spcAft>
                <a:spcPts val="1200"/>
              </a:spcAft>
              <a:buClr>
                <a:schemeClr val="dk1"/>
              </a:buClr>
              <a:buSzPts val="1100"/>
              <a:buFont typeface="Arial"/>
              <a:buNone/>
            </a:pPr>
            <a:r>
              <a:rPr lang="el"/>
              <a:t>Το επαναστατικό του χαρακτηριστικό ήταν ότι διέθετε γραφική διεπαφή χρήστη. Πολλά από τα χαρακτηριστικά της διεπαφής του Mac OS όπως τα παράθυρα και τα εικονίδια, θα γίνονταν αργότερα συνηθισμένα στις διεπαφής χρήσης των Λειτουργικών Συστημάτων που θα ακολουθήσουν</a:t>
            </a:r>
            <a:endParaRPr/>
          </a:p>
        </p:txBody>
      </p:sp>
      <p:pic>
        <p:nvPicPr>
          <p:cNvPr id="236" name="Google Shape;236;p39"/>
          <p:cNvPicPr preferRelativeResize="0"/>
          <p:nvPr/>
        </p:nvPicPr>
        <p:blipFill>
          <a:blip r:embed="rId3">
            <a:alphaModFix/>
          </a:blip>
          <a:stretch>
            <a:fillRect/>
          </a:stretch>
        </p:blipFill>
        <p:spPr>
          <a:xfrm>
            <a:off x="3812100" y="1333075"/>
            <a:ext cx="5020199" cy="3810425"/>
          </a:xfrm>
          <a:prstGeom prst="rect">
            <a:avLst/>
          </a:prstGeom>
          <a:noFill/>
          <a:ln>
            <a:noFill/>
          </a:ln>
        </p:spPr>
      </p:pic>
      <p:pic>
        <p:nvPicPr>
          <p:cNvPr id="237" name="Google Shape;237;p39"/>
          <p:cNvPicPr preferRelativeResize="0"/>
          <p:nvPr/>
        </p:nvPicPr>
        <p:blipFill>
          <a:blip r:embed="rId4">
            <a:alphaModFix/>
          </a:blip>
          <a:stretch>
            <a:fillRect/>
          </a:stretch>
        </p:blipFill>
        <p:spPr>
          <a:xfrm>
            <a:off x="7682850" y="150524"/>
            <a:ext cx="1149450" cy="1001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macOS or Mac OS X (UNIX based)</a:t>
            </a:r>
            <a:endParaRPr/>
          </a:p>
        </p:txBody>
      </p:sp>
      <p:sp>
        <p:nvSpPr>
          <p:cNvPr id="243" name="Google Shape;243;p4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44" name="Google Shape;244;p4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45" name="Google Shape;245;p40"/>
          <p:cNvPicPr preferRelativeResize="0"/>
          <p:nvPr/>
        </p:nvPicPr>
        <p:blipFill>
          <a:blip r:embed="rId3">
            <a:alphaModFix/>
          </a:blip>
          <a:stretch>
            <a:fillRect/>
          </a:stretch>
        </p:blipFill>
        <p:spPr>
          <a:xfrm>
            <a:off x="700874" y="1093000"/>
            <a:ext cx="7557801" cy="3790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UNIX and Linux (= UNIX for PCs)</a:t>
            </a:r>
            <a:endParaRPr/>
          </a:p>
        </p:txBody>
      </p:sp>
      <p:pic>
        <p:nvPicPr>
          <p:cNvPr id="251" name="Google Shape;251;p41"/>
          <p:cNvPicPr preferRelativeResize="0"/>
          <p:nvPr/>
        </p:nvPicPr>
        <p:blipFill>
          <a:blip r:embed="rId3">
            <a:alphaModFix/>
          </a:blip>
          <a:stretch>
            <a:fillRect/>
          </a:stretch>
        </p:blipFill>
        <p:spPr>
          <a:xfrm>
            <a:off x="7075700" y="33625"/>
            <a:ext cx="1829650" cy="1118850"/>
          </a:xfrm>
          <a:prstGeom prst="rect">
            <a:avLst/>
          </a:prstGeom>
          <a:noFill/>
          <a:ln>
            <a:noFill/>
          </a:ln>
        </p:spPr>
      </p:pic>
      <p:sp>
        <p:nvSpPr>
          <p:cNvPr id="252" name="Google Shape;252;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l" sz="1300"/>
              <a:t>Το UNIX ανήκει σε μία οικογένεια λειτουργικών συστημάτων που υποστξρίζουν ταυτόχρονα πολλές εργασιών και πολλούς χρήστες και προέρχονται από το αρχικό AT&amp;T Unix, που αναπτύχθηκε τη δεκαετία του 1970 στο ερευνητικό κέντρο Bell Labs από τους Ken Tompson, Dennis Ritchie.</a:t>
            </a:r>
            <a:endParaRPr sz="1300"/>
          </a:p>
          <a:p>
            <a:pPr marL="0" lvl="0" indent="0" algn="l" rtl="0">
              <a:spcBef>
                <a:spcPts val="1200"/>
              </a:spcBef>
              <a:spcAft>
                <a:spcPts val="0"/>
              </a:spcAft>
              <a:buClr>
                <a:schemeClr val="dk1"/>
              </a:buClr>
              <a:buSzPts val="1100"/>
              <a:buFont typeface="Arial"/>
              <a:buNone/>
            </a:pPr>
            <a:r>
              <a:rPr lang="el" sz="1300"/>
              <a:t>Ήταν ένα λειτουργικό σύστημα για μεγάλους υπολογιστές, επομένως μπορούσε να χρησιμοποιηθεί μόνο σε Πανεπιστήμια και μεγάλες Εταιρίες / Οργανισμούς,</a:t>
            </a:r>
            <a:endParaRPr sz="1300"/>
          </a:p>
          <a:p>
            <a:pPr marL="0" lvl="0" indent="0" algn="l" rtl="0">
              <a:spcBef>
                <a:spcPts val="1200"/>
              </a:spcBef>
              <a:spcAft>
                <a:spcPts val="0"/>
              </a:spcAft>
              <a:buClr>
                <a:schemeClr val="dk1"/>
              </a:buClr>
              <a:buSzPts val="1100"/>
              <a:buFont typeface="Arial"/>
              <a:buNone/>
            </a:pPr>
            <a:r>
              <a:rPr lang="el" sz="1300"/>
              <a:t>Κατά τη διάρκεια της δεκαετίας του '80, οι προσωπικοί υπολογιστές (PC) άρχισαν να «εισβάλλουν» στα σπίτια. Οι διαθέσιμες επιλογές Λειτουργικού συστήματος ήταν είτε το MS-DOS (χωρίς παράθυρα) είτε το Mac OS (πολύ ακριβοί οι υπολογιστές της Apple)</a:t>
            </a:r>
            <a:endParaRPr sz="1300"/>
          </a:p>
          <a:p>
            <a:pPr marL="0" lvl="0" indent="0" algn="l" rtl="0">
              <a:spcBef>
                <a:spcPts val="1200"/>
              </a:spcBef>
              <a:spcAft>
                <a:spcPts val="0"/>
              </a:spcAft>
              <a:buClr>
                <a:schemeClr val="dk1"/>
              </a:buClr>
              <a:buSzPts val="1100"/>
              <a:buFont typeface="Arial"/>
              <a:buNone/>
            </a:pPr>
            <a:r>
              <a:rPr lang="el" sz="1300"/>
              <a:t>Ο Linus Torvalds (Φινλανδός φοιτητής), στον ελεύθερο χρόνο του, αποφάσισε να αναπτύξει ένα λειτουργικό σύστημα βασισμένο σε UNIX για υπολογιστές</a:t>
            </a:r>
            <a:endParaRPr sz="1300"/>
          </a:p>
          <a:p>
            <a:pPr marL="0" lvl="0" indent="0" algn="l" rtl="0">
              <a:spcBef>
                <a:spcPts val="1200"/>
              </a:spcBef>
              <a:spcAft>
                <a:spcPts val="0"/>
              </a:spcAft>
              <a:buClr>
                <a:schemeClr val="dk1"/>
              </a:buClr>
              <a:buSzPts val="1100"/>
              <a:buFont typeface="Arial"/>
              <a:buNone/>
            </a:pPr>
            <a:r>
              <a:rPr lang="el" sz="1300"/>
              <a:t>Έτσι το Linux ξεκίνησε ως UNIX για υπολογιστές και από τότε (17 Σεπτεμβρίου 1991) το Linux έχει μεταφερθεί σε περισσότερες πλατφόρμες υλικού από οποιοδήποτε άλλο λειτουργικό σύστημα.</a:t>
            </a:r>
            <a:endParaRPr sz="1300"/>
          </a:p>
          <a:p>
            <a:pPr marL="0" lvl="0" indent="0" algn="l" rtl="0">
              <a:lnSpc>
                <a:spcPct val="90000"/>
              </a:lnSpc>
              <a:spcBef>
                <a:spcPts val="1200"/>
              </a:spcBef>
              <a:spcAft>
                <a:spcPts val="0"/>
              </a:spcAft>
              <a:buNone/>
            </a:pPr>
            <a:r>
              <a:rPr lang="el" sz="1300"/>
              <a:t>Όλη η ιστορία της εξέλιξης παρουσιάζεται στο ντοκιμαντέρ</a:t>
            </a:r>
            <a:r>
              <a:rPr lang="el" sz="1300">
                <a:solidFill>
                  <a:schemeClr val="dk1"/>
                </a:solidFill>
              </a:rPr>
              <a:t> </a:t>
            </a:r>
            <a:r>
              <a:rPr lang="el" sz="1300" u="sng">
                <a:solidFill>
                  <a:schemeClr val="hlink"/>
                </a:solidFill>
                <a:hlinkClick r:id="rId4"/>
              </a:rPr>
              <a:t>Revolution OS documentary</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Υλικό είναι όλες οι συσκευές του Υπολογιστή</a:t>
            </a:r>
            <a:endParaRPr/>
          </a:p>
        </p:txBody>
      </p:sp>
      <p:pic>
        <p:nvPicPr>
          <p:cNvPr id="68" name="Google Shape;68;p15"/>
          <p:cNvPicPr preferRelativeResize="0"/>
          <p:nvPr/>
        </p:nvPicPr>
        <p:blipFill>
          <a:blip r:embed="rId3">
            <a:alphaModFix/>
          </a:blip>
          <a:stretch>
            <a:fillRect/>
          </a:stretch>
        </p:blipFill>
        <p:spPr>
          <a:xfrm>
            <a:off x="979413" y="1118075"/>
            <a:ext cx="7436075" cy="38825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Το Linux προσφέρεται σε πολλές εκδόσεις…</a:t>
            </a:r>
            <a:endParaRPr/>
          </a:p>
        </p:txBody>
      </p:sp>
      <p:pic>
        <p:nvPicPr>
          <p:cNvPr id="258" name="Google Shape;258;p42"/>
          <p:cNvPicPr preferRelativeResize="0"/>
          <p:nvPr/>
        </p:nvPicPr>
        <p:blipFill>
          <a:blip r:embed="rId3">
            <a:alphaModFix/>
          </a:blip>
          <a:stretch>
            <a:fillRect/>
          </a:stretch>
        </p:blipFill>
        <p:spPr>
          <a:xfrm>
            <a:off x="1817675" y="1276363"/>
            <a:ext cx="857250" cy="885825"/>
          </a:xfrm>
          <a:prstGeom prst="rect">
            <a:avLst/>
          </a:prstGeom>
          <a:noFill/>
          <a:ln>
            <a:noFill/>
          </a:ln>
        </p:spPr>
      </p:pic>
      <p:pic>
        <p:nvPicPr>
          <p:cNvPr id="259" name="Google Shape;259;p42"/>
          <p:cNvPicPr preferRelativeResize="0"/>
          <p:nvPr/>
        </p:nvPicPr>
        <p:blipFill>
          <a:blip r:embed="rId4">
            <a:alphaModFix/>
          </a:blip>
          <a:stretch>
            <a:fillRect/>
          </a:stretch>
        </p:blipFill>
        <p:spPr>
          <a:xfrm>
            <a:off x="3790375" y="1304925"/>
            <a:ext cx="857250" cy="828675"/>
          </a:xfrm>
          <a:prstGeom prst="rect">
            <a:avLst/>
          </a:prstGeom>
          <a:noFill/>
          <a:ln>
            <a:noFill/>
          </a:ln>
        </p:spPr>
      </p:pic>
      <p:pic>
        <p:nvPicPr>
          <p:cNvPr id="260" name="Google Shape;260;p42"/>
          <p:cNvPicPr preferRelativeResize="0"/>
          <p:nvPr/>
        </p:nvPicPr>
        <p:blipFill>
          <a:blip r:embed="rId5">
            <a:alphaModFix/>
          </a:blip>
          <a:stretch>
            <a:fillRect/>
          </a:stretch>
        </p:blipFill>
        <p:spPr>
          <a:xfrm>
            <a:off x="2804025" y="1366838"/>
            <a:ext cx="857250" cy="704850"/>
          </a:xfrm>
          <a:prstGeom prst="rect">
            <a:avLst/>
          </a:prstGeom>
          <a:noFill/>
          <a:ln>
            <a:noFill/>
          </a:ln>
        </p:spPr>
      </p:pic>
      <p:pic>
        <p:nvPicPr>
          <p:cNvPr id="261" name="Google Shape;261;p42"/>
          <p:cNvPicPr preferRelativeResize="0"/>
          <p:nvPr/>
        </p:nvPicPr>
        <p:blipFill>
          <a:blip r:embed="rId6">
            <a:alphaModFix/>
          </a:blip>
          <a:stretch>
            <a:fillRect/>
          </a:stretch>
        </p:blipFill>
        <p:spPr>
          <a:xfrm>
            <a:off x="831325" y="1309700"/>
            <a:ext cx="857250" cy="819150"/>
          </a:xfrm>
          <a:prstGeom prst="rect">
            <a:avLst/>
          </a:prstGeom>
          <a:noFill/>
          <a:ln>
            <a:noFill/>
          </a:ln>
        </p:spPr>
      </p:pic>
      <p:pic>
        <p:nvPicPr>
          <p:cNvPr id="262" name="Google Shape;262;p42"/>
          <p:cNvPicPr preferRelativeResize="0"/>
          <p:nvPr/>
        </p:nvPicPr>
        <p:blipFill>
          <a:blip r:embed="rId7">
            <a:alphaModFix/>
          </a:blip>
          <a:stretch>
            <a:fillRect/>
          </a:stretch>
        </p:blipFill>
        <p:spPr>
          <a:xfrm>
            <a:off x="7219950" y="3113213"/>
            <a:ext cx="857250" cy="733425"/>
          </a:xfrm>
          <a:prstGeom prst="rect">
            <a:avLst/>
          </a:prstGeom>
          <a:noFill/>
          <a:ln>
            <a:noFill/>
          </a:ln>
        </p:spPr>
      </p:pic>
      <p:pic>
        <p:nvPicPr>
          <p:cNvPr id="263" name="Google Shape;263;p42"/>
          <p:cNvPicPr preferRelativeResize="0"/>
          <p:nvPr/>
        </p:nvPicPr>
        <p:blipFill>
          <a:blip r:embed="rId8">
            <a:alphaModFix/>
          </a:blip>
          <a:stretch>
            <a:fillRect/>
          </a:stretch>
        </p:blipFill>
        <p:spPr>
          <a:xfrm>
            <a:off x="824100" y="2272313"/>
            <a:ext cx="857250" cy="847725"/>
          </a:xfrm>
          <a:prstGeom prst="rect">
            <a:avLst/>
          </a:prstGeom>
          <a:noFill/>
          <a:ln>
            <a:noFill/>
          </a:ln>
        </p:spPr>
      </p:pic>
      <p:pic>
        <p:nvPicPr>
          <p:cNvPr id="264" name="Google Shape;264;p42"/>
          <p:cNvPicPr preferRelativeResize="0"/>
          <p:nvPr/>
        </p:nvPicPr>
        <p:blipFill>
          <a:blip r:embed="rId9">
            <a:alphaModFix/>
          </a:blip>
          <a:stretch>
            <a:fillRect/>
          </a:stretch>
        </p:blipFill>
        <p:spPr>
          <a:xfrm>
            <a:off x="1817675" y="2314588"/>
            <a:ext cx="857250" cy="885825"/>
          </a:xfrm>
          <a:prstGeom prst="rect">
            <a:avLst/>
          </a:prstGeom>
          <a:noFill/>
          <a:ln>
            <a:noFill/>
          </a:ln>
        </p:spPr>
      </p:pic>
      <p:pic>
        <p:nvPicPr>
          <p:cNvPr id="265" name="Google Shape;265;p42"/>
          <p:cNvPicPr preferRelativeResize="0"/>
          <p:nvPr/>
        </p:nvPicPr>
        <p:blipFill>
          <a:blip r:embed="rId10">
            <a:alphaModFix/>
          </a:blip>
          <a:stretch>
            <a:fillRect/>
          </a:stretch>
        </p:blipFill>
        <p:spPr>
          <a:xfrm>
            <a:off x="4800025" y="1247050"/>
            <a:ext cx="847725" cy="809625"/>
          </a:xfrm>
          <a:prstGeom prst="rect">
            <a:avLst/>
          </a:prstGeom>
          <a:noFill/>
          <a:ln>
            <a:noFill/>
          </a:ln>
        </p:spPr>
      </p:pic>
      <p:pic>
        <p:nvPicPr>
          <p:cNvPr id="266" name="Google Shape;266;p42"/>
          <p:cNvPicPr preferRelativeResize="0"/>
          <p:nvPr/>
        </p:nvPicPr>
        <p:blipFill>
          <a:blip r:embed="rId11">
            <a:alphaModFix/>
          </a:blip>
          <a:stretch>
            <a:fillRect/>
          </a:stretch>
        </p:blipFill>
        <p:spPr>
          <a:xfrm>
            <a:off x="773475" y="3263525"/>
            <a:ext cx="857250" cy="923925"/>
          </a:xfrm>
          <a:prstGeom prst="rect">
            <a:avLst/>
          </a:prstGeom>
          <a:noFill/>
          <a:ln>
            <a:noFill/>
          </a:ln>
        </p:spPr>
      </p:pic>
      <p:pic>
        <p:nvPicPr>
          <p:cNvPr id="267" name="Google Shape;267;p42"/>
          <p:cNvPicPr preferRelativeResize="0"/>
          <p:nvPr/>
        </p:nvPicPr>
        <p:blipFill>
          <a:blip r:embed="rId12">
            <a:alphaModFix/>
          </a:blip>
          <a:stretch>
            <a:fillRect/>
          </a:stretch>
        </p:blipFill>
        <p:spPr>
          <a:xfrm>
            <a:off x="4001475" y="2300300"/>
            <a:ext cx="847725" cy="800100"/>
          </a:xfrm>
          <a:prstGeom prst="rect">
            <a:avLst/>
          </a:prstGeom>
          <a:noFill/>
          <a:ln>
            <a:noFill/>
          </a:ln>
        </p:spPr>
      </p:pic>
      <p:pic>
        <p:nvPicPr>
          <p:cNvPr id="268" name="Google Shape;268;p42"/>
          <p:cNvPicPr preferRelativeResize="0"/>
          <p:nvPr/>
        </p:nvPicPr>
        <p:blipFill>
          <a:blip r:embed="rId13">
            <a:alphaModFix/>
          </a:blip>
          <a:stretch>
            <a:fillRect/>
          </a:stretch>
        </p:blipFill>
        <p:spPr>
          <a:xfrm>
            <a:off x="5852300" y="1266100"/>
            <a:ext cx="857250" cy="771525"/>
          </a:xfrm>
          <a:prstGeom prst="rect">
            <a:avLst/>
          </a:prstGeom>
          <a:noFill/>
          <a:ln>
            <a:noFill/>
          </a:ln>
        </p:spPr>
      </p:pic>
      <p:pic>
        <p:nvPicPr>
          <p:cNvPr id="269" name="Google Shape;269;p42"/>
          <p:cNvPicPr preferRelativeResize="0"/>
          <p:nvPr/>
        </p:nvPicPr>
        <p:blipFill>
          <a:blip r:embed="rId14">
            <a:alphaModFix/>
          </a:blip>
          <a:stretch>
            <a:fillRect/>
          </a:stretch>
        </p:blipFill>
        <p:spPr>
          <a:xfrm>
            <a:off x="2055300" y="3352813"/>
            <a:ext cx="857250" cy="914400"/>
          </a:xfrm>
          <a:prstGeom prst="rect">
            <a:avLst/>
          </a:prstGeom>
          <a:noFill/>
          <a:ln>
            <a:noFill/>
          </a:ln>
        </p:spPr>
      </p:pic>
      <p:pic>
        <p:nvPicPr>
          <p:cNvPr id="270" name="Google Shape;270;p42"/>
          <p:cNvPicPr preferRelativeResize="0"/>
          <p:nvPr/>
        </p:nvPicPr>
        <p:blipFill>
          <a:blip r:embed="rId15">
            <a:alphaModFix/>
          </a:blip>
          <a:stretch>
            <a:fillRect/>
          </a:stretch>
        </p:blipFill>
        <p:spPr>
          <a:xfrm>
            <a:off x="4995038" y="2190375"/>
            <a:ext cx="857250" cy="914400"/>
          </a:xfrm>
          <a:prstGeom prst="rect">
            <a:avLst/>
          </a:prstGeom>
          <a:noFill/>
          <a:ln>
            <a:noFill/>
          </a:ln>
        </p:spPr>
      </p:pic>
      <p:pic>
        <p:nvPicPr>
          <p:cNvPr id="271" name="Google Shape;271;p42"/>
          <p:cNvPicPr preferRelativeResize="0"/>
          <p:nvPr/>
        </p:nvPicPr>
        <p:blipFill>
          <a:blip r:embed="rId16">
            <a:alphaModFix/>
          </a:blip>
          <a:stretch>
            <a:fillRect/>
          </a:stretch>
        </p:blipFill>
        <p:spPr>
          <a:xfrm>
            <a:off x="3084750" y="3372575"/>
            <a:ext cx="857250" cy="695325"/>
          </a:xfrm>
          <a:prstGeom prst="rect">
            <a:avLst/>
          </a:prstGeom>
          <a:noFill/>
          <a:ln>
            <a:noFill/>
          </a:ln>
        </p:spPr>
      </p:pic>
      <p:pic>
        <p:nvPicPr>
          <p:cNvPr id="272" name="Google Shape;272;p42"/>
          <p:cNvPicPr preferRelativeResize="0"/>
          <p:nvPr/>
        </p:nvPicPr>
        <p:blipFill>
          <a:blip r:embed="rId17">
            <a:alphaModFix/>
          </a:blip>
          <a:stretch>
            <a:fillRect/>
          </a:stretch>
        </p:blipFill>
        <p:spPr>
          <a:xfrm>
            <a:off x="4142700" y="3267088"/>
            <a:ext cx="857250" cy="752475"/>
          </a:xfrm>
          <a:prstGeom prst="rect">
            <a:avLst/>
          </a:prstGeom>
          <a:noFill/>
          <a:ln>
            <a:noFill/>
          </a:ln>
        </p:spPr>
      </p:pic>
      <p:pic>
        <p:nvPicPr>
          <p:cNvPr id="273" name="Google Shape;273;p42"/>
          <p:cNvPicPr preferRelativeResize="0"/>
          <p:nvPr/>
        </p:nvPicPr>
        <p:blipFill>
          <a:blip r:embed="rId18">
            <a:alphaModFix/>
          </a:blip>
          <a:stretch>
            <a:fillRect/>
          </a:stretch>
        </p:blipFill>
        <p:spPr>
          <a:xfrm>
            <a:off x="5984950" y="2151563"/>
            <a:ext cx="857250" cy="847725"/>
          </a:xfrm>
          <a:prstGeom prst="rect">
            <a:avLst/>
          </a:prstGeom>
          <a:noFill/>
          <a:ln>
            <a:noFill/>
          </a:ln>
        </p:spPr>
      </p:pic>
      <p:pic>
        <p:nvPicPr>
          <p:cNvPr id="274" name="Google Shape;274;p42"/>
          <p:cNvPicPr preferRelativeResize="0"/>
          <p:nvPr/>
        </p:nvPicPr>
        <p:blipFill>
          <a:blip r:embed="rId19">
            <a:alphaModFix/>
          </a:blip>
          <a:stretch>
            <a:fillRect/>
          </a:stretch>
        </p:blipFill>
        <p:spPr>
          <a:xfrm>
            <a:off x="5207800" y="3223675"/>
            <a:ext cx="857250" cy="752475"/>
          </a:xfrm>
          <a:prstGeom prst="rect">
            <a:avLst/>
          </a:prstGeom>
          <a:noFill/>
          <a:ln>
            <a:noFill/>
          </a:ln>
        </p:spPr>
      </p:pic>
      <p:pic>
        <p:nvPicPr>
          <p:cNvPr id="275" name="Google Shape;275;p42"/>
          <p:cNvPicPr preferRelativeResize="0"/>
          <p:nvPr/>
        </p:nvPicPr>
        <p:blipFill>
          <a:blip r:embed="rId20">
            <a:alphaModFix/>
          </a:blip>
          <a:stretch>
            <a:fillRect/>
          </a:stretch>
        </p:blipFill>
        <p:spPr>
          <a:xfrm>
            <a:off x="2055300" y="4419613"/>
            <a:ext cx="857250" cy="533400"/>
          </a:xfrm>
          <a:prstGeom prst="rect">
            <a:avLst/>
          </a:prstGeom>
          <a:noFill/>
          <a:ln>
            <a:noFill/>
          </a:ln>
        </p:spPr>
      </p:pic>
      <p:pic>
        <p:nvPicPr>
          <p:cNvPr id="276" name="Google Shape;276;p42"/>
          <p:cNvPicPr preferRelativeResize="0"/>
          <p:nvPr/>
        </p:nvPicPr>
        <p:blipFill>
          <a:blip r:embed="rId21">
            <a:alphaModFix/>
          </a:blip>
          <a:stretch>
            <a:fillRect/>
          </a:stretch>
        </p:blipFill>
        <p:spPr>
          <a:xfrm>
            <a:off x="3239550" y="4354363"/>
            <a:ext cx="702453" cy="561963"/>
          </a:xfrm>
          <a:prstGeom prst="rect">
            <a:avLst/>
          </a:prstGeom>
          <a:noFill/>
          <a:ln>
            <a:noFill/>
          </a:ln>
        </p:spPr>
      </p:pic>
      <p:pic>
        <p:nvPicPr>
          <p:cNvPr id="277" name="Google Shape;277;p42"/>
          <p:cNvPicPr preferRelativeResize="0"/>
          <p:nvPr/>
        </p:nvPicPr>
        <p:blipFill>
          <a:blip r:embed="rId22">
            <a:alphaModFix/>
          </a:blip>
          <a:stretch>
            <a:fillRect/>
          </a:stretch>
        </p:blipFill>
        <p:spPr>
          <a:xfrm>
            <a:off x="4219750" y="4200538"/>
            <a:ext cx="644943" cy="790575"/>
          </a:xfrm>
          <a:prstGeom prst="rect">
            <a:avLst/>
          </a:prstGeom>
          <a:noFill/>
          <a:ln>
            <a:noFill/>
          </a:ln>
        </p:spPr>
      </p:pic>
      <p:pic>
        <p:nvPicPr>
          <p:cNvPr id="278" name="Google Shape;278;p42"/>
          <p:cNvPicPr preferRelativeResize="0"/>
          <p:nvPr/>
        </p:nvPicPr>
        <p:blipFill>
          <a:blip r:embed="rId23">
            <a:alphaModFix/>
          </a:blip>
          <a:stretch>
            <a:fillRect/>
          </a:stretch>
        </p:blipFill>
        <p:spPr>
          <a:xfrm>
            <a:off x="7128225" y="2056675"/>
            <a:ext cx="857250" cy="866775"/>
          </a:xfrm>
          <a:prstGeom prst="rect">
            <a:avLst/>
          </a:prstGeom>
          <a:noFill/>
          <a:ln>
            <a:noFill/>
          </a:ln>
        </p:spPr>
      </p:pic>
      <p:pic>
        <p:nvPicPr>
          <p:cNvPr id="279" name="Google Shape;279;p42"/>
          <p:cNvPicPr preferRelativeResize="0"/>
          <p:nvPr/>
        </p:nvPicPr>
        <p:blipFill>
          <a:blip r:embed="rId24">
            <a:alphaModFix/>
          </a:blip>
          <a:stretch>
            <a:fillRect/>
          </a:stretch>
        </p:blipFill>
        <p:spPr>
          <a:xfrm>
            <a:off x="5144655" y="4200525"/>
            <a:ext cx="756934" cy="790575"/>
          </a:xfrm>
          <a:prstGeom prst="rect">
            <a:avLst/>
          </a:prstGeom>
          <a:noFill/>
          <a:ln>
            <a:noFill/>
          </a:ln>
        </p:spPr>
      </p:pic>
      <p:pic>
        <p:nvPicPr>
          <p:cNvPr id="280" name="Google Shape;280;p42"/>
          <p:cNvPicPr preferRelativeResize="0"/>
          <p:nvPr/>
        </p:nvPicPr>
        <p:blipFill>
          <a:blip r:embed="rId25">
            <a:alphaModFix/>
          </a:blip>
          <a:stretch>
            <a:fillRect/>
          </a:stretch>
        </p:blipFill>
        <p:spPr>
          <a:xfrm>
            <a:off x="6171901" y="4233863"/>
            <a:ext cx="857250" cy="723900"/>
          </a:xfrm>
          <a:prstGeom prst="rect">
            <a:avLst/>
          </a:prstGeom>
          <a:noFill/>
          <a:ln>
            <a:noFill/>
          </a:ln>
        </p:spPr>
      </p:pic>
      <p:pic>
        <p:nvPicPr>
          <p:cNvPr id="281" name="Google Shape;281;p42"/>
          <p:cNvPicPr preferRelativeResize="0"/>
          <p:nvPr/>
        </p:nvPicPr>
        <p:blipFill>
          <a:blip r:embed="rId26">
            <a:alphaModFix/>
          </a:blip>
          <a:stretch>
            <a:fillRect/>
          </a:stretch>
        </p:blipFill>
        <p:spPr>
          <a:xfrm>
            <a:off x="8229600" y="1170125"/>
            <a:ext cx="762000" cy="719667"/>
          </a:xfrm>
          <a:prstGeom prst="rect">
            <a:avLst/>
          </a:prstGeom>
          <a:noFill/>
          <a:ln>
            <a:noFill/>
          </a:ln>
        </p:spPr>
      </p:pic>
      <p:pic>
        <p:nvPicPr>
          <p:cNvPr id="282" name="Google Shape;282;p42"/>
          <p:cNvPicPr preferRelativeResize="0"/>
          <p:nvPr/>
        </p:nvPicPr>
        <p:blipFill>
          <a:blip r:embed="rId27">
            <a:alphaModFix/>
          </a:blip>
          <a:stretch>
            <a:fillRect/>
          </a:stretch>
        </p:blipFill>
        <p:spPr>
          <a:xfrm>
            <a:off x="8229600" y="2042192"/>
            <a:ext cx="762000" cy="618067"/>
          </a:xfrm>
          <a:prstGeom prst="rect">
            <a:avLst/>
          </a:prstGeom>
          <a:noFill/>
          <a:ln>
            <a:noFill/>
          </a:ln>
        </p:spPr>
      </p:pic>
      <p:pic>
        <p:nvPicPr>
          <p:cNvPr id="283" name="Google Shape;283;p42"/>
          <p:cNvPicPr preferRelativeResize="0"/>
          <p:nvPr/>
        </p:nvPicPr>
        <p:blipFill>
          <a:blip r:embed="rId28">
            <a:alphaModFix/>
          </a:blip>
          <a:stretch>
            <a:fillRect/>
          </a:stretch>
        </p:blipFill>
        <p:spPr>
          <a:xfrm>
            <a:off x="7040950" y="1247038"/>
            <a:ext cx="857250" cy="714375"/>
          </a:xfrm>
          <a:prstGeom prst="rect">
            <a:avLst/>
          </a:prstGeom>
          <a:noFill/>
          <a:ln>
            <a:noFill/>
          </a:ln>
        </p:spPr>
      </p:pic>
      <p:pic>
        <p:nvPicPr>
          <p:cNvPr id="284" name="Google Shape;284;p42"/>
          <p:cNvPicPr preferRelativeResize="0"/>
          <p:nvPr/>
        </p:nvPicPr>
        <p:blipFill>
          <a:blip r:embed="rId29">
            <a:alphaModFix/>
          </a:blip>
          <a:stretch>
            <a:fillRect/>
          </a:stretch>
        </p:blipFill>
        <p:spPr>
          <a:xfrm>
            <a:off x="8077200" y="132025"/>
            <a:ext cx="857250" cy="819150"/>
          </a:xfrm>
          <a:prstGeom prst="rect">
            <a:avLst/>
          </a:prstGeom>
          <a:noFill/>
          <a:ln>
            <a:noFill/>
          </a:ln>
        </p:spPr>
      </p:pic>
      <p:pic>
        <p:nvPicPr>
          <p:cNvPr id="285" name="Google Shape;285;p42"/>
          <p:cNvPicPr preferRelativeResize="0"/>
          <p:nvPr/>
        </p:nvPicPr>
        <p:blipFill>
          <a:blip r:embed="rId30">
            <a:alphaModFix/>
          </a:blip>
          <a:stretch>
            <a:fillRect/>
          </a:stretch>
        </p:blipFill>
        <p:spPr>
          <a:xfrm>
            <a:off x="2909563" y="2295550"/>
            <a:ext cx="857250" cy="904875"/>
          </a:xfrm>
          <a:prstGeom prst="rect">
            <a:avLst/>
          </a:prstGeom>
          <a:noFill/>
          <a:ln>
            <a:noFill/>
          </a:ln>
        </p:spPr>
      </p:pic>
      <p:pic>
        <p:nvPicPr>
          <p:cNvPr id="286" name="Google Shape;286;p42"/>
          <p:cNvPicPr preferRelativeResize="0"/>
          <p:nvPr/>
        </p:nvPicPr>
        <p:blipFill>
          <a:blip r:embed="rId31">
            <a:alphaModFix/>
          </a:blip>
          <a:stretch>
            <a:fillRect/>
          </a:stretch>
        </p:blipFill>
        <p:spPr>
          <a:xfrm>
            <a:off x="6213875" y="3240338"/>
            <a:ext cx="857250" cy="752475"/>
          </a:xfrm>
          <a:prstGeom prst="rect">
            <a:avLst/>
          </a:prstGeom>
          <a:noFill/>
          <a:ln>
            <a:noFill/>
          </a:ln>
        </p:spPr>
      </p:pic>
      <p:pic>
        <p:nvPicPr>
          <p:cNvPr id="287" name="Google Shape;287;p42"/>
          <p:cNvPicPr preferRelativeResize="0"/>
          <p:nvPr/>
        </p:nvPicPr>
        <p:blipFill>
          <a:blip r:embed="rId32">
            <a:alphaModFix/>
          </a:blip>
          <a:stretch>
            <a:fillRect/>
          </a:stretch>
        </p:blipFill>
        <p:spPr>
          <a:xfrm>
            <a:off x="7176938" y="4167188"/>
            <a:ext cx="857250" cy="857250"/>
          </a:xfrm>
          <a:prstGeom prst="rect">
            <a:avLst/>
          </a:prstGeom>
          <a:noFill/>
          <a:ln>
            <a:noFill/>
          </a:ln>
        </p:spPr>
      </p:pic>
      <p:pic>
        <p:nvPicPr>
          <p:cNvPr id="288" name="Google Shape;288;p42"/>
          <p:cNvPicPr preferRelativeResize="0"/>
          <p:nvPr/>
        </p:nvPicPr>
        <p:blipFill>
          <a:blip r:embed="rId33">
            <a:alphaModFix/>
          </a:blip>
          <a:stretch>
            <a:fillRect/>
          </a:stretch>
        </p:blipFill>
        <p:spPr>
          <a:xfrm>
            <a:off x="8181975" y="4176713"/>
            <a:ext cx="857250" cy="838200"/>
          </a:xfrm>
          <a:prstGeom prst="rect">
            <a:avLst/>
          </a:prstGeom>
          <a:noFill/>
          <a:ln>
            <a:noFill/>
          </a:ln>
        </p:spPr>
      </p:pic>
      <p:pic>
        <p:nvPicPr>
          <p:cNvPr id="289" name="Google Shape;289;p42"/>
          <p:cNvPicPr preferRelativeResize="0"/>
          <p:nvPr/>
        </p:nvPicPr>
        <p:blipFill>
          <a:blip r:embed="rId34">
            <a:alphaModFix/>
          </a:blip>
          <a:stretch>
            <a:fillRect/>
          </a:stretch>
        </p:blipFill>
        <p:spPr>
          <a:xfrm>
            <a:off x="773475" y="4286275"/>
            <a:ext cx="857250" cy="800100"/>
          </a:xfrm>
          <a:prstGeom prst="rect">
            <a:avLst/>
          </a:prstGeom>
          <a:noFill/>
          <a:ln>
            <a:noFill/>
          </a:ln>
        </p:spPr>
      </p:pic>
      <p:pic>
        <p:nvPicPr>
          <p:cNvPr id="290" name="Google Shape;290;p42"/>
          <p:cNvPicPr preferRelativeResize="0"/>
          <p:nvPr/>
        </p:nvPicPr>
        <p:blipFill>
          <a:blip r:embed="rId35">
            <a:alphaModFix/>
          </a:blip>
          <a:stretch>
            <a:fillRect/>
          </a:stretch>
        </p:blipFill>
        <p:spPr>
          <a:xfrm>
            <a:off x="8229600" y="3024200"/>
            <a:ext cx="857250" cy="933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Microsoft’s Windows (based on MS-DOS)</a:t>
            </a:r>
            <a:endParaRPr/>
          </a:p>
        </p:txBody>
      </p:sp>
      <p:sp>
        <p:nvSpPr>
          <p:cNvPr id="296" name="Google Shape;296;p4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l"/>
              <a:t>MS-DOS</a:t>
            </a:r>
            <a:endParaRPr/>
          </a:p>
          <a:p>
            <a:pPr marL="0" lvl="0" indent="0" algn="l" rtl="0">
              <a:spcBef>
                <a:spcPts val="1200"/>
              </a:spcBef>
              <a:spcAft>
                <a:spcPts val="0"/>
              </a:spcAft>
              <a:buClr>
                <a:schemeClr val="dk1"/>
              </a:buClr>
              <a:buSzPts val="1100"/>
              <a:buFont typeface="Arial"/>
              <a:buNone/>
            </a:pPr>
            <a:r>
              <a:rPr lang="el"/>
              <a:t>Windows 3.x</a:t>
            </a:r>
            <a:endParaRPr/>
          </a:p>
          <a:p>
            <a:pPr marL="0" lvl="0" indent="0" algn="l" rtl="0">
              <a:spcBef>
                <a:spcPts val="1200"/>
              </a:spcBef>
              <a:spcAft>
                <a:spcPts val="0"/>
              </a:spcAft>
              <a:buClr>
                <a:schemeClr val="dk1"/>
              </a:buClr>
              <a:buSzPts val="1100"/>
              <a:buFont typeface="Arial"/>
              <a:buNone/>
            </a:pPr>
            <a:r>
              <a:rPr lang="el"/>
              <a:t>Windows 95</a:t>
            </a:r>
            <a:endParaRPr/>
          </a:p>
          <a:p>
            <a:pPr marL="0" lvl="0" indent="0" algn="l" rtl="0">
              <a:spcBef>
                <a:spcPts val="1200"/>
              </a:spcBef>
              <a:spcAft>
                <a:spcPts val="0"/>
              </a:spcAft>
              <a:buClr>
                <a:schemeClr val="dk1"/>
              </a:buClr>
              <a:buSzPts val="1100"/>
              <a:buFont typeface="Arial"/>
              <a:buNone/>
            </a:pPr>
            <a:r>
              <a:rPr lang="el"/>
              <a:t>Windows 98</a:t>
            </a:r>
            <a:endParaRPr/>
          </a:p>
          <a:p>
            <a:pPr marL="0" lvl="0" indent="0" algn="l" rtl="0">
              <a:spcBef>
                <a:spcPts val="1200"/>
              </a:spcBef>
              <a:spcAft>
                <a:spcPts val="0"/>
              </a:spcAft>
              <a:buClr>
                <a:schemeClr val="dk1"/>
              </a:buClr>
              <a:buSzPts val="1100"/>
              <a:buFont typeface="Arial"/>
              <a:buNone/>
            </a:pPr>
            <a:r>
              <a:rPr lang="el"/>
              <a:t>Windows Millennium (ME)</a:t>
            </a:r>
            <a:endParaRPr/>
          </a:p>
          <a:p>
            <a:pPr marL="0" lvl="0" indent="0" algn="l" rtl="0">
              <a:spcBef>
                <a:spcPts val="1200"/>
              </a:spcBef>
              <a:spcAft>
                <a:spcPts val="1200"/>
              </a:spcAft>
              <a:buNone/>
            </a:pPr>
            <a:r>
              <a:rPr lang="el"/>
              <a:t>Windows 2000</a:t>
            </a:r>
            <a:endParaRPr/>
          </a:p>
        </p:txBody>
      </p:sp>
      <p:sp>
        <p:nvSpPr>
          <p:cNvPr id="297" name="Google Shape;297;p4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l"/>
              <a:t>Windows NT</a:t>
            </a:r>
            <a:endParaRPr/>
          </a:p>
          <a:p>
            <a:pPr marL="0" lvl="0" indent="0" algn="l" rtl="0">
              <a:spcBef>
                <a:spcPts val="1200"/>
              </a:spcBef>
              <a:spcAft>
                <a:spcPts val="0"/>
              </a:spcAft>
              <a:buClr>
                <a:schemeClr val="dk1"/>
              </a:buClr>
              <a:buSzPts val="1100"/>
              <a:buFont typeface="Arial"/>
              <a:buNone/>
            </a:pPr>
            <a:r>
              <a:rPr lang="el"/>
              <a:t>Windows XP</a:t>
            </a:r>
            <a:endParaRPr/>
          </a:p>
          <a:p>
            <a:pPr marL="0" lvl="0" indent="0" algn="l" rtl="0">
              <a:spcBef>
                <a:spcPts val="1200"/>
              </a:spcBef>
              <a:spcAft>
                <a:spcPts val="0"/>
              </a:spcAft>
              <a:buClr>
                <a:schemeClr val="dk1"/>
              </a:buClr>
              <a:buSzPts val="1100"/>
              <a:buFont typeface="Arial"/>
              <a:buNone/>
            </a:pPr>
            <a:r>
              <a:rPr lang="el"/>
              <a:t>Windows Vista</a:t>
            </a:r>
            <a:endParaRPr/>
          </a:p>
          <a:p>
            <a:pPr marL="0" lvl="0" indent="0" algn="l" rtl="0">
              <a:spcBef>
                <a:spcPts val="1200"/>
              </a:spcBef>
              <a:spcAft>
                <a:spcPts val="0"/>
              </a:spcAft>
              <a:buClr>
                <a:schemeClr val="dk1"/>
              </a:buClr>
              <a:buSzPts val="1100"/>
              <a:buFont typeface="Arial"/>
              <a:buNone/>
            </a:pPr>
            <a:r>
              <a:rPr lang="el"/>
              <a:t>Windows 7</a:t>
            </a:r>
            <a:endParaRPr/>
          </a:p>
          <a:p>
            <a:pPr marL="0" lvl="0" indent="0" algn="l" rtl="0">
              <a:spcBef>
                <a:spcPts val="1200"/>
              </a:spcBef>
              <a:spcAft>
                <a:spcPts val="0"/>
              </a:spcAft>
              <a:buClr>
                <a:schemeClr val="dk1"/>
              </a:buClr>
              <a:buSzPts val="1100"/>
              <a:buFont typeface="Arial"/>
              <a:buNone/>
            </a:pPr>
            <a:r>
              <a:rPr lang="el"/>
              <a:t>Windows 8</a:t>
            </a:r>
            <a:endParaRPr/>
          </a:p>
          <a:p>
            <a:pPr marL="0" lvl="0" indent="0" algn="l" rtl="0">
              <a:spcBef>
                <a:spcPts val="1200"/>
              </a:spcBef>
              <a:spcAft>
                <a:spcPts val="1200"/>
              </a:spcAft>
              <a:buNone/>
            </a:pPr>
            <a:r>
              <a:rPr lang="el"/>
              <a:t>Windows 10 – that’s enough!!!</a:t>
            </a:r>
            <a:endParaRPr/>
          </a:p>
        </p:txBody>
      </p:sp>
      <p:pic>
        <p:nvPicPr>
          <p:cNvPr id="298" name="Google Shape;298;p43"/>
          <p:cNvPicPr preferRelativeResize="0"/>
          <p:nvPr/>
        </p:nvPicPr>
        <p:blipFill>
          <a:blip r:embed="rId3">
            <a:alphaModFix/>
          </a:blip>
          <a:stretch>
            <a:fillRect/>
          </a:stretch>
        </p:blipFill>
        <p:spPr>
          <a:xfrm>
            <a:off x="1713125" y="3600450"/>
            <a:ext cx="5263075" cy="1455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Διάδοση των Λειτουργικών Συστημάτων</a:t>
            </a:r>
            <a:endParaRPr/>
          </a:p>
        </p:txBody>
      </p:sp>
      <p:pic>
        <p:nvPicPr>
          <p:cNvPr id="304" name="Google Shape;304;p44"/>
          <p:cNvPicPr preferRelativeResize="0"/>
          <p:nvPr/>
        </p:nvPicPr>
        <p:blipFill>
          <a:blip r:embed="rId3">
            <a:alphaModFix/>
          </a:blip>
          <a:stretch>
            <a:fillRect/>
          </a:stretch>
        </p:blipFill>
        <p:spPr>
          <a:xfrm>
            <a:off x="508075" y="1152474"/>
            <a:ext cx="8127849" cy="3855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Η συνολική εικόνα ενός υπολογιστικού συστήματος</a:t>
            </a:r>
            <a:endParaRPr/>
          </a:p>
        </p:txBody>
      </p:sp>
      <p:pic>
        <p:nvPicPr>
          <p:cNvPr id="310" name="Google Shape;310;p45"/>
          <p:cNvPicPr preferRelativeResize="0"/>
          <p:nvPr/>
        </p:nvPicPr>
        <p:blipFill>
          <a:blip r:embed="rId3">
            <a:alphaModFix/>
          </a:blip>
          <a:stretch>
            <a:fillRect/>
          </a:stretch>
        </p:blipFill>
        <p:spPr>
          <a:xfrm>
            <a:off x="337450" y="941525"/>
            <a:ext cx="8571050" cy="413028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Ο Υπολογιστής ως ενιαίο υπολογιστική σύστημα</a:t>
            </a:r>
            <a:endParaRPr/>
          </a:p>
        </p:txBody>
      </p:sp>
      <p:sp>
        <p:nvSpPr>
          <p:cNvPr id="316" name="Google Shape;316;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el"/>
              <a:t>Ο υπολογιστής είναι μια σύνθετη μηχανή, που αποτελείται από το Υλικό και το Λογισμικό. </a:t>
            </a:r>
            <a:endParaRPr/>
          </a:p>
          <a:p>
            <a:pPr marL="0" lvl="0" indent="0" algn="l" rtl="0">
              <a:spcBef>
                <a:spcPts val="1200"/>
              </a:spcBef>
              <a:spcAft>
                <a:spcPts val="0"/>
              </a:spcAft>
              <a:buClr>
                <a:schemeClr val="dk1"/>
              </a:buClr>
              <a:buSzPct val="61111"/>
              <a:buFont typeface="Arial"/>
              <a:buNone/>
            </a:pPr>
            <a:r>
              <a:rPr lang="el"/>
              <a:t>Τα πολυάριθμα εξαρτήματα του Υλικού συνδέονται κατάλληλα μεταξύ τους και συνεργάζονται συμφωνά με τις εντολές των πολλών προγραμμάτων του λογισμικού.</a:t>
            </a:r>
            <a:endParaRPr/>
          </a:p>
          <a:p>
            <a:pPr marL="0" lvl="0" indent="0" algn="l" rtl="0">
              <a:spcBef>
                <a:spcPts val="1200"/>
              </a:spcBef>
              <a:spcAft>
                <a:spcPts val="0"/>
              </a:spcAft>
              <a:buNone/>
            </a:pPr>
            <a:r>
              <a:rPr lang="el"/>
              <a:t>Όλα τα μέρη του υπολογιστή είναι έτσι οργανωμένα, ώστε να λειτουργούν αρμονικά μεταξύ τους και να παράγουν τα επιθυμητά αποτελέσματα. </a:t>
            </a:r>
            <a:endParaRPr/>
          </a:p>
          <a:p>
            <a:pPr marL="0" lvl="0" indent="0" algn="l" rtl="0">
              <a:spcBef>
                <a:spcPts val="1200"/>
              </a:spcBef>
              <a:spcAft>
                <a:spcPts val="0"/>
              </a:spcAft>
              <a:buNone/>
            </a:pPr>
            <a:r>
              <a:rPr lang="el"/>
              <a:t>Κάθε στοιχείο έχει μία συγκεκριμένη επιμέρους λειτουργία, όπως: α) το πληκτρολόγιο που χρησιμεύει, για να εισάγουμε δεδομένα, β) ο εκτυπωτής, για να τυπώνουμε πληροφορίες, γ) το Λειτουργικό Σύστημα, για να συντονίζει τη λειτουργία του υπολογιστή. </a:t>
            </a:r>
            <a:endParaRPr/>
          </a:p>
          <a:p>
            <a:pPr marL="0" lvl="0" indent="0" algn="l" rtl="0">
              <a:spcBef>
                <a:spcPts val="1200"/>
              </a:spcBef>
              <a:spcAft>
                <a:spcPts val="0"/>
              </a:spcAft>
              <a:buNone/>
            </a:pPr>
            <a:r>
              <a:rPr lang="el"/>
              <a:t>Όλα, όμως, τα στοιχεία λειτουργούν μαζί ως σύνολο και έχουν ως κοινό σκοπό να επεξεργάζονται τα δεδομένα που δεχεται ο υπολογιστής, ώστε να μας παρέχουν τα αντίστοιχα αποτελέσματα. </a:t>
            </a:r>
            <a:endParaRPr/>
          </a:p>
          <a:p>
            <a:pPr marL="0" lvl="0" indent="0" algn="l" rtl="0">
              <a:spcBef>
                <a:spcPts val="1200"/>
              </a:spcBef>
              <a:spcAft>
                <a:spcPts val="1200"/>
              </a:spcAft>
              <a:buNone/>
            </a:pPr>
            <a:r>
              <a:rPr lang="el"/>
              <a:t>Πρέπει να τονίσουμε ότι τα στοιχεία του υπολογιστή δεν μπορούν να λειτουργήσουν αυτόνομα.</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Ερωτήσεις κατανόησης</a:t>
            </a:r>
            <a:endParaRPr/>
          </a:p>
        </p:txBody>
      </p:sp>
      <p:sp>
        <p:nvSpPr>
          <p:cNvPr id="322" name="Google Shape;322;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l"/>
              <a:t>Μετά την ολοκλήρωση της μελέτης του κεφαλαίου 5 θα πρέπει να μπορείτε να απαντάτε στις παρακάτω ερωτήσεις</a:t>
            </a:r>
            <a:endParaRPr/>
          </a:p>
          <a:p>
            <a:pPr marL="457200" lvl="0" indent="-342900" algn="l" rtl="0">
              <a:spcBef>
                <a:spcPts val="1200"/>
              </a:spcBef>
              <a:spcAft>
                <a:spcPts val="0"/>
              </a:spcAft>
              <a:buSzPts val="1800"/>
              <a:buAutoNum type="arabicPeriod"/>
            </a:pPr>
            <a:r>
              <a:rPr lang="el"/>
              <a:t>Από τι αποτελείται ένα πρόγραμμα υπολογιστή;</a:t>
            </a:r>
            <a:endParaRPr/>
          </a:p>
          <a:p>
            <a:pPr marL="457200" lvl="0" indent="-342900" algn="l" rtl="0">
              <a:spcBef>
                <a:spcPts val="0"/>
              </a:spcBef>
              <a:spcAft>
                <a:spcPts val="0"/>
              </a:spcAft>
              <a:buSzPts val="1800"/>
              <a:buAutoNum type="arabicPeriod"/>
            </a:pPr>
            <a:r>
              <a:rPr lang="el"/>
              <a:t>Ποια είναι τα δυο συστατικά μέρη ενός Υπολογιστικού Συστήματος;</a:t>
            </a:r>
            <a:endParaRPr/>
          </a:p>
          <a:p>
            <a:pPr marL="457200" lvl="0" indent="-342900" algn="l" rtl="0">
              <a:spcBef>
                <a:spcPts val="0"/>
              </a:spcBef>
              <a:spcAft>
                <a:spcPts val="0"/>
              </a:spcAft>
              <a:buSzPts val="1800"/>
              <a:buAutoNum type="arabicPeriod"/>
            </a:pPr>
            <a:r>
              <a:rPr lang="el"/>
              <a:t>Σε ποιες βασικές κατηγορίες χωρίζεται το Λογισμικό ενός υπολογιστή;</a:t>
            </a:r>
            <a:endParaRPr/>
          </a:p>
          <a:p>
            <a:pPr marL="457200" lvl="0" indent="-342900" algn="l" rtl="0">
              <a:spcBef>
                <a:spcPts val="0"/>
              </a:spcBef>
              <a:spcAft>
                <a:spcPts val="0"/>
              </a:spcAft>
              <a:buSzPts val="1800"/>
              <a:buAutoNum type="arabicPeriod"/>
            </a:pPr>
            <a:r>
              <a:rPr lang="el"/>
              <a:t>Ποιο λογισμικό είναι απαραίτητο για τη λειτουργία του υπολογιστή;</a:t>
            </a:r>
            <a:endParaRPr/>
          </a:p>
          <a:p>
            <a:pPr marL="457200" lvl="0" indent="-342900" algn="l" rtl="0">
              <a:spcBef>
                <a:spcPts val="0"/>
              </a:spcBef>
              <a:spcAft>
                <a:spcPts val="0"/>
              </a:spcAft>
              <a:buSzPts val="1800"/>
              <a:buAutoNum type="arabicPeriod"/>
            </a:pPr>
            <a:r>
              <a:rPr lang="el"/>
              <a:t>Για ποιες λειτουργίες είναι υπεύθυνο το Λειτουργικό Σύστημα;</a:t>
            </a:r>
            <a:endParaRPr/>
          </a:p>
          <a:p>
            <a:pPr marL="457200" lvl="0" indent="-342900" algn="l" rtl="0">
              <a:spcBef>
                <a:spcPts val="0"/>
              </a:spcBef>
              <a:spcAft>
                <a:spcPts val="0"/>
              </a:spcAft>
              <a:buSzPts val="1800"/>
              <a:buAutoNum type="arabicPeriod"/>
            </a:pPr>
            <a:r>
              <a:rPr lang="el"/>
              <a:t>Αναφέρετε δυο ονόματα Λειτουργικών Συστημάτων.</a:t>
            </a:r>
            <a:endParaRPr/>
          </a:p>
          <a:p>
            <a:pPr marL="457200" lvl="0" indent="-342900" algn="l" rtl="0">
              <a:spcBef>
                <a:spcPts val="0"/>
              </a:spcBef>
              <a:spcAft>
                <a:spcPts val="0"/>
              </a:spcAft>
              <a:buSzPts val="1800"/>
              <a:buAutoNum type="arabicPeriod"/>
            </a:pPr>
            <a:r>
              <a:rPr lang="el"/>
              <a:t>Αναφέρετε τρία είδη Λογισμικού Εφαρμογών.</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Υλικό είναι όλες οι συσκευές του Υπολογιστή</a:t>
            </a:r>
            <a:endParaRPr/>
          </a:p>
        </p:txBody>
      </p:sp>
      <p:pic>
        <p:nvPicPr>
          <p:cNvPr id="74" name="Google Shape;74;p16"/>
          <p:cNvPicPr preferRelativeResize="0"/>
          <p:nvPr/>
        </p:nvPicPr>
        <p:blipFill>
          <a:blip r:embed="rId3">
            <a:alphaModFix/>
          </a:blip>
          <a:stretch>
            <a:fillRect/>
          </a:stretch>
        </p:blipFill>
        <p:spPr>
          <a:xfrm>
            <a:off x="979413" y="1118075"/>
            <a:ext cx="7436075" cy="3882575"/>
          </a:xfrm>
          <a:prstGeom prst="rect">
            <a:avLst/>
          </a:prstGeom>
          <a:noFill/>
          <a:ln>
            <a:noFill/>
          </a:ln>
        </p:spPr>
      </p:pic>
      <p:sp>
        <p:nvSpPr>
          <p:cNvPr id="75" name="Google Shape;75;p16"/>
          <p:cNvSpPr/>
          <p:nvPr/>
        </p:nvSpPr>
        <p:spPr>
          <a:xfrm>
            <a:off x="2646350" y="2011600"/>
            <a:ext cx="4102200" cy="19275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1900" b="1"/>
              <a:t>Μπορεί το Υλικό του Υπολογιστή να λειτουργήσει από μόνο του;</a:t>
            </a:r>
            <a:endParaRPr sz="19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2" name="Google Shape;82;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3" name="Google Shape;83;p17"/>
          <p:cNvSpPr/>
          <p:nvPr/>
        </p:nvSpPr>
        <p:spPr>
          <a:xfrm>
            <a:off x="844750" y="4437025"/>
            <a:ext cx="7482000" cy="5727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1900" b="1"/>
              <a:t>Τι χρειάζεται το υλικό για να μπορέσει να λειτουργήσει;</a:t>
            </a:r>
            <a:endParaRPr sz="19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Λογισμικό είναι όλα τα Προγράμματα του Υπολογιστή</a:t>
            </a:r>
            <a:endParaRPr/>
          </a:p>
        </p:txBody>
      </p:sp>
      <p:pic>
        <p:nvPicPr>
          <p:cNvPr id="89" name="Google Shape;89;p18"/>
          <p:cNvPicPr preferRelativeResize="0"/>
          <p:nvPr/>
        </p:nvPicPr>
        <p:blipFill>
          <a:blip r:embed="rId3">
            <a:alphaModFix/>
          </a:blip>
          <a:stretch>
            <a:fillRect/>
          </a:stretch>
        </p:blipFill>
        <p:spPr>
          <a:xfrm>
            <a:off x="1005700" y="1017725"/>
            <a:ext cx="7189050" cy="3972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body" idx="1"/>
          </p:nvPr>
        </p:nvSpPr>
        <p:spPr>
          <a:xfrm>
            <a:off x="5168600" y="1152475"/>
            <a:ext cx="3663600" cy="3677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l"/>
              <a:t>Ένα υπολογιστικό σύστημα αποτελείται από</a:t>
            </a:r>
            <a:endParaRPr/>
          </a:p>
          <a:p>
            <a:pPr marL="457200" lvl="0" indent="-342900" algn="l" rtl="0">
              <a:spcBef>
                <a:spcPts val="1200"/>
              </a:spcBef>
              <a:spcAft>
                <a:spcPts val="0"/>
              </a:spcAft>
              <a:buSzPts val="1800"/>
              <a:buAutoNum type="arabicPeriod"/>
            </a:pPr>
            <a:r>
              <a:rPr lang="el"/>
              <a:t>Υλικό (Hardware)</a:t>
            </a:r>
            <a:endParaRPr/>
          </a:p>
          <a:p>
            <a:pPr marL="457200" lvl="0" indent="-342900" algn="l" rtl="0">
              <a:spcBef>
                <a:spcPts val="0"/>
              </a:spcBef>
              <a:spcAft>
                <a:spcPts val="0"/>
              </a:spcAft>
              <a:buSzPts val="1800"/>
              <a:buAutoNum type="arabicPeriod"/>
            </a:pPr>
            <a:r>
              <a:rPr lang="el"/>
              <a:t>Λογισμικό (Software)</a:t>
            </a:r>
            <a:endParaRPr/>
          </a:p>
          <a:p>
            <a:pPr marL="0" lvl="0" indent="0" algn="l" rtl="0">
              <a:lnSpc>
                <a:spcPct val="100000"/>
              </a:lnSpc>
              <a:spcBef>
                <a:spcPts val="1200"/>
              </a:spcBef>
              <a:spcAft>
                <a:spcPts val="0"/>
              </a:spcAft>
              <a:buNone/>
            </a:pPr>
            <a:endParaRPr/>
          </a:p>
          <a:p>
            <a:pPr marL="0" lvl="0" indent="0" algn="l" rtl="0">
              <a:lnSpc>
                <a:spcPct val="100000"/>
              </a:lnSpc>
              <a:spcBef>
                <a:spcPts val="0"/>
              </a:spcBef>
              <a:spcAft>
                <a:spcPts val="0"/>
              </a:spcAft>
              <a:buNone/>
            </a:pPr>
            <a:r>
              <a:rPr lang="el"/>
              <a:t>Σε αντίθεση με το Υλικό του υπολογιστή, τα προγράμματα δεν μπορούμε να τα αγγίξουμε, είναι άυλα, όπως δεν μπορούμε να αγγίξουμε και τις νότες που δίνουμε σε ένα μουσικό, για να παίξει ένα μουσικό θέμα. </a:t>
            </a:r>
            <a:endParaRPr/>
          </a:p>
        </p:txBody>
      </p:sp>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Υπολογιστικό Σύστημα = Υλικό + Λογισμικό</a:t>
            </a:r>
            <a:endParaRPr/>
          </a:p>
        </p:txBody>
      </p:sp>
      <p:pic>
        <p:nvPicPr>
          <p:cNvPr id="96" name="Google Shape;96;p19"/>
          <p:cNvPicPr preferRelativeResize="0"/>
          <p:nvPr/>
        </p:nvPicPr>
        <p:blipFill>
          <a:blip r:embed="rId3">
            <a:alphaModFix/>
          </a:blip>
          <a:stretch>
            <a:fillRect/>
          </a:stretch>
        </p:blipFill>
        <p:spPr>
          <a:xfrm>
            <a:off x="248975" y="1017737"/>
            <a:ext cx="4656175" cy="3812225"/>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Οι έννοιες «Πρόγραμμα» και «Λογισμικό» (αναλυτικότερα)</a:t>
            </a:r>
            <a:endParaRPr/>
          </a:p>
        </p:txBody>
      </p:sp>
      <p:sp>
        <p:nvSpPr>
          <p:cNvPr id="102" name="Google Shape;10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l"/>
              <a:t>Ο Ηλεκτρονικός Υπολογιστής είναι μια “Προγραμματιζόμενη Μηχανή”</a:t>
            </a:r>
            <a:endParaRPr/>
          </a:p>
          <a:p>
            <a:pPr marL="0" lvl="0" indent="0" algn="l" rtl="0">
              <a:spcBef>
                <a:spcPts val="1200"/>
              </a:spcBef>
              <a:spcAft>
                <a:spcPts val="0"/>
              </a:spcAft>
              <a:buNone/>
            </a:pPr>
            <a:r>
              <a:rPr lang="el"/>
              <a:t>Για να μπορεί το Υλικό Μέρος (Hardware) του υπολογιστή να εκτελεί και την πιο απλή επεξεργασία δεδομένων, χρειάζεται </a:t>
            </a:r>
            <a:r>
              <a:rPr lang="el">
                <a:highlight>
                  <a:srgbClr val="00FF00"/>
                </a:highlight>
              </a:rPr>
              <a:t>ένα σύνολο οδηγιών</a:t>
            </a:r>
            <a:r>
              <a:rPr lang="el"/>
              <a:t>. </a:t>
            </a:r>
            <a:endParaRPr/>
          </a:p>
          <a:p>
            <a:pPr marL="0" lvl="0" indent="0" algn="l" rtl="0">
              <a:spcBef>
                <a:spcPts val="1200"/>
              </a:spcBef>
              <a:spcAft>
                <a:spcPts val="0"/>
              </a:spcAft>
              <a:buNone/>
            </a:pPr>
            <a:r>
              <a:rPr lang="el"/>
              <a:t>Οι οδηγίες καθοδηγούν βήμα προς βήμα τον υπολογιστή και συντονίζουν τα διάφορα εξαρτήματα του, ώστε να πραγματοποιηθεί η εργασία που θέλουμε. </a:t>
            </a:r>
            <a:endParaRPr/>
          </a:p>
          <a:p>
            <a:pPr marL="0" lvl="0" indent="0" algn="l" rtl="0">
              <a:spcBef>
                <a:spcPts val="1200"/>
              </a:spcBef>
              <a:spcAft>
                <a:spcPts val="0"/>
              </a:spcAft>
              <a:buNone/>
            </a:pPr>
            <a:r>
              <a:rPr lang="el"/>
              <a:t>Το σύνολο αυτών των εντολών που κατευθύνουν με κάθε λεπτομέρεια τον υπολογιστή, για να εκτελεί μία συγκεκριμένη εργασία, ονομάζεται </a:t>
            </a:r>
            <a:r>
              <a:rPr lang="el">
                <a:highlight>
                  <a:schemeClr val="accent6"/>
                </a:highlight>
              </a:rPr>
              <a:t>πρόγραμμα</a:t>
            </a:r>
            <a:r>
              <a:rPr lang="el"/>
              <a:t>.</a:t>
            </a:r>
            <a:endParaRPr/>
          </a:p>
          <a:p>
            <a:pPr marL="0" lvl="0" indent="0" algn="l" rtl="0">
              <a:spcBef>
                <a:spcPts val="1200"/>
              </a:spcBef>
              <a:spcAft>
                <a:spcPts val="1200"/>
              </a:spcAft>
              <a:buNone/>
            </a:pPr>
            <a:r>
              <a:rPr lang="el"/>
              <a:t>Το σύνολο των προγραμμάτων που χρησιμοποιούνται από τους υπολογιστές ονομάζεται </a:t>
            </a:r>
            <a:r>
              <a:rPr lang="el">
                <a:highlight>
                  <a:schemeClr val="accent4"/>
                </a:highlight>
              </a:rPr>
              <a:t>Λογισμικό </a:t>
            </a:r>
            <a:r>
              <a:rPr lang="el"/>
              <a:t>(Software).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Πώς λειτουργούν τα προγράμματα;</a:t>
            </a:r>
            <a:endParaRPr/>
          </a:p>
        </p:txBody>
      </p:sp>
      <p:sp>
        <p:nvSpPr>
          <p:cNvPr id="108" name="Google Shape;108;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l"/>
              <a:t>Τα προγράμματα του υπολογιστή μοιάζουν με αυτά που χρησιμοποιούν οι παιχνιδομηχανές. </a:t>
            </a:r>
            <a:endParaRPr/>
          </a:p>
          <a:p>
            <a:pPr marL="0" lvl="0" indent="0" algn="l" rtl="0">
              <a:spcBef>
                <a:spcPts val="1200"/>
              </a:spcBef>
              <a:spcAft>
                <a:spcPts val="0"/>
              </a:spcAft>
              <a:buNone/>
            </a:pPr>
            <a:r>
              <a:rPr lang="el"/>
              <a:t>Βρίσκονται αποθηκευμένα σε διάφορα αποθηκευτικά μέσα, όπως στο σκληρό δίσκο, σε DVD-ROM ή CD-ROM. Μπορεί ακόμη να είναι αποθηκευμένα στο διαδίκτυο από όπου μπορούμε να μεταφέρουμε (“κατεβάσουμε”) στους υπολογιστές μας.</a:t>
            </a:r>
            <a:endParaRPr/>
          </a:p>
          <a:p>
            <a:pPr marL="0" lvl="0" indent="0" algn="l" rtl="0">
              <a:spcBef>
                <a:spcPts val="1200"/>
              </a:spcBef>
              <a:spcAft>
                <a:spcPts val="0"/>
              </a:spcAft>
              <a:buNone/>
            </a:pPr>
            <a:r>
              <a:rPr lang="el"/>
              <a:t>Αποτελούνται από ένα σύνολο εντολών που έχουν γράψει προγραμματιστές.</a:t>
            </a:r>
            <a:endParaRPr/>
          </a:p>
          <a:p>
            <a:pPr marL="0" lvl="0" indent="0" algn="l" rtl="0">
              <a:spcBef>
                <a:spcPts val="1200"/>
              </a:spcBef>
              <a:spcAft>
                <a:spcPts val="0"/>
              </a:spcAft>
              <a:buNone/>
            </a:pPr>
            <a:r>
              <a:rPr lang="el"/>
              <a:t>Για να γράψει κανείς ένα πρόγραμμα για έναν υπολογιστή, πρέπει να γνωρίζει κάποια </a:t>
            </a:r>
            <a:r>
              <a:rPr lang="el">
                <a:highlight>
                  <a:schemeClr val="accent6"/>
                </a:highlight>
              </a:rPr>
              <a:t>γλώσσα προγραμματισμού</a:t>
            </a:r>
            <a:r>
              <a:rPr lang="el"/>
              <a:t>. Οι γλώσσες προγραμματισμού μοιάζουν με τις γλώσσες που χρησιμοποιούν οι άνθρωποι, για να επικοινωνούν μεταξύ τους.</a:t>
            </a:r>
            <a:endParaRPr/>
          </a:p>
          <a:p>
            <a:pPr marL="0" lvl="0" indent="0" algn="l" rtl="0">
              <a:spcBef>
                <a:spcPts val="1200"/>
              </a:spcBef>
              <a:spcAft>
                <a:spcPts val="1200"/>
              </a:spcAft>
              <a:buNone/>
            </a:pPr>
            <a:r>
              <a:rPr lang="el"/>
              <a:t>Τα προγράμματα αποτελούνται από πολλές εντολές...</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1733</Words>
  <Application>Microsoft Office PowerPoint</Application>
  <PresentationFormat>Προβολή στην οθόνη (16:9)</PresentationFormat>
  <Paragraphs>138</Paragraphs>
  <Slides>35</Slides>
  <Notes>35</Notes>
  <HiddenSlides>0</HiddenSlides>
  <MMClips>0</MMClips>
  <ScaleCrop>false</ScaleCrop>
  <HeadingPairs>
    <vt:vector size="6" baseType="variant">
      <vt:variant>
        <vt:lpstr>Γραμματοσειρές που χρησιμοποιούνται</vt:lpstr>
      </vt:variant>
      <vt:variant>
        <vt:i4>1</vt:i4>
      </vt:variant>
      <vt:variant>
        <vt:lpstr>Θέμα</vt:lpstr>
      </vt:variant>
      <vt:variant>
        <vt:i4>1</vt:i4>
      </vt:variant>
      <vt:variant>
        <vt:lpstr>Τίτλοι διαφανειών</vt:lpstr>
      </vt:variant>
      <vt:variant>
        <vt:i4>35</vt:i4>
      </vt:variant>
    </vt:vector>
  </HeadingPairs>
  <TitlesOfParts>
    <vt:vector size="37" baseType="lpstr">
      <vt:lpstr>Arial</vt:lpstr>
      <vt:lpstr>Simple Light</vt:lpstr>
      <vt:lpstr>Κεφάλαιο 5: Γνωριμία με το Λογισμικό του Υπολογιστή</vt:lpstr>
      <vt:lpstr>Λέξεις και έννοιες κλειδιά</vt:lpstr>
      <vt:lpstr>Υλικό είναι όλες οι συσκευές του Υπολογιστή</vt:lpstr>
      <vt:lpstr>Υλικό είναι όλες οι συσκευές του Υπολογιστή</vt:lpstr>
      <vt:lpstr>Παρουσίαση του PowerPoint</vt:lpstr>
      <vt:lpstr>Λογισμικό είναι όλα τα Προγράμματα του Υπολογιστή</vt:lpstr>
      <vt:lpstr>Υπολογιστικό Σύστημα = Υλικό + Λογισμικό</vt:lpstr>
      <vt:lpstr>Οι έννοιες «Πρόγραμμα» και «Λογισμικό» (αναλυτικότερα)</vt:lpstr>
      <vt:lpstr>Πώς λειτουργούν τα προγράμματα;</vt:lpstr>
      <vt:lpstr>Παράδειγμα προγράμματος...</vt:lpstr>
      <vt:lpstr>Μπορούμε να δούμε τις εντολές του προγράμματος;</vt:lpstr>
      <vt:lpstr>Οι εντολές στο Scratch είναι “πλακίδια”...</vt:lpstr>
      <vt:lpstr>Όταν “φορτώνουμε” ή “εκτελούμε” ένα πρόγραμμα...</vt:lpstr>
      <vt:lpstr>Είδη λογισμικού...</vt:lpstr>
      <vt:lpstr>Λογισμικό Εφαρμογών</vt:lpstr>
      <vt:lpstr>Δραστηριότητα: Γνωριμία με το λογισμικό του ΗΥ</vt:lpstr>
      <vt:lpstr>Λογισμικό Συστήματος</vt:lpstr>
      <vt:lpstr>Λειτουργικό Σύστημα, είναι ένας οδηγός λεωφορείου ;-)</vt:lpstr>
      <vt:lpstr>Το Λειτουργικό Σύστημα...</vt:lpstr>
      <vt:lpstr>Το Λειτουργικό Σύστημα είναι υπεύθυνο για:</vt:lpstr>
      <vt:lpstr>Λειτουργικό Σύστημα, όπως λέμε Μαέστρος ;-)</vt:lpstr>
      <vt:lpstr>Δραστηριότητα: Λογισμικό Συστήματος / Εφαρμογών</vt:lpstr>
      <vt:lpstr>Υπάρχουν πολλά, διαφορετικά λειτουργικά συστήματα</vt:lpstr>
      <vt:lpstr>Παραδείγματα Λειτουργικών Συστημάτων (μερικά…)</vt:lpstr>
      <vt:lpstr>Android OS for mobile devs (Linux based)</vt:lpstr>
      <vt:lpstr>Android Versions Naming…</vt:lpstr>
      <vt:lpstr>Classic Mac OS (UNIX based)</vt:lpstr>
      <vt:lpstr>macOS or Mac OS X (UNIX based)</vt:lpstr>
      <vt:lpstr>UNIX and Linux (= UNIX for PCs)</vt:lpstr>
      <vt:lpstr>Το Linux προσφέρεται σε πολλές εκδόσεις…</vt:lpstr>
      <vt:lpstr>Microsoft’s Windows (based on MS-DOS)</vt:lpstr>
      <vt:lpstr>Διάδοση των Λειτουργικών Συστημάτων</vt:lpstr>
      <vt:lpstr>Η συνολική εικόνα ενός υπολογιστικού συστήματος</vt:lpstr>
      <vt:lpstr>Ο Υπολογιστής ως ενιαίο υπολογιστική σύστημα</vt:lpstr>
      <vt:lpstr>Ερωτήσεις κατανόησης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5: Γνωριμία με το Λογισμικό του Υπολογιστή</dc:title>
  <dc:creator>Αναστάσιος Λεϊμονής</dc:creator>
  <cp:lastModifiedBy>Αναστάσιος Λεϊμονής</cp:lastModifiedBy>
  <cp:revision>1</cp:revision>
  <dcterms:modified xsi:type="dcterms:W3CDTF">2023-10-13T08:56:26Z</dcterms:modified>
</cp:coreProperties>
</file>