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58" r:id="rId5"/>
    <p:sldId id="259" r:id="rId6"/>
    <p:sldId id="260" r:id="rId7"/>
    <p:sldId id="262" r:id="rId8"/>
    <p:sldId id="26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D532732-A824-4987-A428-F8B2431526EC}"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57955-3732-4648-A628-7592DD70DE68}"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5323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32732-A824-4987-A428-F8B2431526EC}"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2995474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32732-A824-4987-A428-F8B2431526EC}"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57955-3732-4648-A628-7592DD70DE68}"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7824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32732-A824-4987-A428-F8B2431526EC}"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3397482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32732-A824-4987-A428-F8B2431526EC}" type="datetimeFigureOut">
              <a:rPr lang="en-US" smtClean="0"/>
              <a:t>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F57955-3732-4648-A628-7592DD70DE68}"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7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D532732-A824-4987-A428-F8B2431526EC}"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2742753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D532732-A824-4987-A428-F8B2431526EC}" type="datetimeFigureOut">
              <a:rPr lang="en-US" smtClean="0"/>
              <a:t>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754636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D532732-A824-4987-A428-F8B2431526EC}" type="datetimeFigureOut">
              <a:rPr lang="en-US" smtClean="0"/>
              <a:t>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3740374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32732-A824-4987-A428-F8B2431526EC}" type="datetimeFigureOut">
              <a:rPr lang="en-US" smtClean="0"/>
              <a:t>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19229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32732-A824-4987-A428-F8B2431526EC}"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57955-3732-4648-A628-7592DD70DE68}" type="slidenum">
              <a:rPr lang="en-US" smtClean="0"/>
              <a:t>‹#›</a:t>
            </a:fld>
            <a:endParaRPr lang="en-US"/>
          </a:p>
        </p:txBody>
      </p:sp>
    </p:spTree>
    <p:extLst>
      <p:ext uri="{BB962C8B-B14F-4D97-AF65-F5344CB8AC3E}">
        <p14:creationId xmlns:p14="http://schemas.microsoft.com/office/powerpoint/2010/main" val="4015014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32732-A824-4987-A428-F8B2431526EC}" type="datetimeFigureOut">
              <a:rPr lang="en-US" smtClean="0"/>
              <a:t>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F57955-3732-4648-A628-7592DD70DE68}"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3459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D532732-A824-4987-A428-F8B2431526EC}" type="datetimeFigureOut">
              <a:rPr lang="en-US" smtClean="0"/>
              <a:t>1/12/2025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6F57955-3732-4648-A628-7592DD70DE68}"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918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4304" y="864785"/>
            <a:ext cx="9144000" cy="2387600"/>
          </a:xfrm>
        </p:spPr>
        <p:txBody>
          <a:bodyPr/>
          <a:lstStyle/>
          <a:p>
            <a:r>
              <a:rPr lang="en-US" dirty="0" smtClean="0"/>
              <a:t>Mysterious Places</a:t>
            </a:r>
            <a:endParaRPr lang="en-US" dirty="0"/>
          </a:p>
        </p:txBody>
      </p:sp>
      <p:sp>
        <p:nvSpPr>
          <p:cNvPr id="3" name="Subtitle 2"/>
          <p:cNvSpPr>
            <a:spLocks noGrp="1"/>
          </p:cNvSpPr>
          <p:nvPr>
            <p:ph type="subTitle" idx="1"/>
          </p:nvPr>
        </p:nvSpPr>
        <p:spPr/>
        <p:txBody>
          <a:bodyPr/>
          <a:lstStyle/>
          <a:p>
            <a:r>
              <a:rPr lang="en-US" dirty="0" err="1" smtClean="0"/>
              <a:t>Bellou</a:t>
            </a:r>
            <a:r>
              <a:rPr lang="en-US" dirty="0" smtClean="0"/>
              <a:t> Sofia, </a:t>
            </a:r>
            <a:r>
              <a:rPr lang="en-US" dirty="0" err="1" smtClean="0"/>
              <a:t>Fakka</a:t>
            </a:r>
            <a:r>
              <a:rPr lang="en-US" dirty="0" smtClean="0"/>
              <a:t> </a:t>
            </a:r>
            <a:r>
              <a:rPr lang="en-US" dirty="0" err="1" smtClean="0"/>
              <a:t>Eleftheria</a:t>
            </a:r>
            <a:endParaRPr lang="en-US" dirty="0"/>
          </a:p>
        </p:txBody>
      </p:sp>
    </p:spTree>
    <p:extLst>
      <p:ext uri="{BB962C8B-B14F-4D97-AF65-F5344CB8AC3E}">
        <p14:creationId xmlns:p14="http://schemas.microsoft.com/office/powerpoint/2010/main" val="367316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Easter island</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0198" y="2286000"/>
            <a:ext cx="6027742" cy="4022725"/>
          </a:xfrm>
        </p:spPr>
      </p:pic>
    </p:spTree>
    <p:extLst>
      <p:ext uri="{BB962C8B-B14F-4D97-AF65-F5344CB8AC3E}">
        <p14:creationId xmlns:p14="http://schemas.microsoft.com/office/powerpoint/2010/main" val="60633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etymology of the name ‘</a:t>
            </a:r>
            <a:r>
              <a:rPr lang="en-US" dirty="0" err="1" smtClean="0"/>
              <a:t>easter</a:t>
            </a:r>
            <a:r>
              <a:rPr lang="en-US" dirty="0" smtClean="0"/>
              <a:t> island’</a:t>
            </a:r>
            <a:endParaRPr lang="en-US" dirty="0"/>
          </a:p>
        </p:txBody>
      </p:sp>
      <p:sp>
        <p:nvSpPr>
          <p:cNvPr id="3" name="Content Placeholder 2"/>
          <p:cNvSpPr>
            <a:spLocks noGrp="1"/>
          </p:cNvSpPr>
          <p:nvPr>
            <p:ph idx="1"/>
          </p:nvPr>
        </p:nvSpPr>
        <p:spPr/>
        <p:txBody>
          <a:bodyPr/>
          <a:lstStyle/>
          <a:p>
            <a:r>
              <a:rPr lang="en-US" dirty="0"/>
              <a:t>The name </a:t>
            </a:r>
            <a:r>
              <a:rPr lang="en-US" dirty="0" smtClean="0"/>
              <a:t>Easter Island </a:t>
            </a:r>
            <a:r>
              <a:rPr lang="en-US" dirty="0"/>
              <a:t>was given by the Dutch explorer </a:t>
            </a:r>
            <a:r>
              <a:rPr lang="en-US" dirty="0" smtClean="0"/>
              <a:t>Jacob </a:t>
            </a:r>
            <a:r>
              <a:rPr lang="en-US" dirty="0" err="1" smtClean="0"/>
              <a:t>Roggeveen</a:t>
            </a:r>
            <a:r>
              <a:rPr lang="en-US" dirty="0" smtClean="0"/>
              <a:t>, who </a:t>
            </a:r>
            <a:r>
              <a:rPr lang="en-US" dirty="0"/>
              <a:t>first arrived on the island on </a:t>
            </a:r>
            <a:r>
              <a:rPr lang="en-US" dirty="0" smtClean="0"/>
              <a:t>Easter </a:t>
            </a:r>
            <a:r>
              <a:rPr lang="en-US" dirty="0"/>
              <a:t>Sunday, April 5, </a:t>
            </a:r>
            <a:r>
              <a:rPr lang="en-US" dirty="0" smtClean="0"/>
              <a:t>1722, </a:t>
            </a:r>
            <a:r>
              <a:rPr lang="en-US" dirty="0"/>
              <a:t>during his voyage through the Pacific. The island was thus named after the day of his arrival, hence "Easter Island</a:t>
            </a:r>
            <a:r>
              <a:rPr lang="en-US" dirty="0" smtClean="0"/>
              <a:t>.“ The name the natives called </a:t>
            </a:r>
            <a:r>
              <a:rPr lang="en-US" dirty="0"/>
              <a:t>the island, however, is </a:t>
            </a:r>
            <a:r>
              <a:rPr lang="en-US" dirty="0" smtClean="0"/>
              <a:t>Rapa Nui, </a:t>
            </a:r>
            <a:r>
              <a:rPr lang="en-US" dirty="0"/>
              <a:t>which is thought to have been derived from the name of a larger island in French Polynesia, </a:t>
            </a:r>
            <a:r>
              <a:rPr lang="en-US" dirty="0" smtClean="0"/>
              <a:t>Rapa. The </a:t>
            </a:r>
            <a:r>
              <a:rPr lang="en-US" dirty="0"/>
              <a:t>term "Rapa" likely refers to a place in the Marquesas Islands, from which the earliest settlers of Easter Island are believed to have come. The word </a:t>
            </a:r>
            <a:r>
              <a:rPr lang="en-US" dirty="0" smtClean="0"/>
              <a:t>"</a:t>
            </a:r>
            <a:r>
              <a:rPr lang="en-US" dirty="0"/>
              <a:t>Nui</a:t>
            </a:r>
            <a:r>
              <a:rPr lang="en-US" dirty="0" smtClean="0"/>
              <a:t>" </a:t>
            </a:r>
            <a:r>
              <a:rPr lang="en-US" dirty="0"/>
              <a:t>means "big" or "great" in Rapa Nui, so </a:t>
            </a:r>
            <a:r>
              <a:rPr lang="en-US" dirty="0" smtClean="0"/>
              <a:t>Rapa Nui </a:t>
            </a:r>
            <a:r>
              <a:rPr lang="en-US" dirty="0"/>
              <a:t>could be interpreted as "Big Rapa," indicating the island’s connection to its Polynesian roots</a:t>
            </a:r>
            <a:r>
              <a:rPr lang="en-US" dirty="0" smtClean="0"/>
              <a:t>. while Easter Island </a:t>
            </a:r>
            <a:r>
              <a:rPr lang="en-US" dirty="0"/>
              <a:t>reflects the timing of European discovery, </a:t>
            </a:r>
            <a:r>
              <a:rPr lang="en-US" dirty="0" smtClean="0"/>
              <a:t>Rapa Nui </a:t>
            </a:r>
            <a:r>
              <a:rPr lang="en-US" dirty="0"/>
              <a:t>reflects the island's cultural and linguistic heritage, rooted in Polynesian history.</a:t>
            </a:r>
          </a:p>
        </p:txBody>
      </p:sp>
    </p:spTree>
    <p:extLst>
      <p:ext uri="{BB962C8B-B14F-4D97-AF65-F5344CB8AC3E}">
        <p14:creationId xmlns:p14="http://schemas.microsoft.com/office/powerpoint/2010/main" val="313081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a:t>
            </a:r>
            <a:r>
              <a:rPr lang="en-US" dirty="0" err="1" smtClean="0"/>
              <a:t>easter</a:t>
            </a:r>
            <a:r>
              <a:rPr lang="en-US" dirty="0" smtClean="0"/>
              <a:t> island located?</a:t>
            </a:r>
            <a:endParaRPr lang="en-US" dirty="0"/>
          </a:p>
        </p:txBody>
      </p:sp>
      <p:sp>
        <p:nvSpPr>
          <p:cNvPr id="3" name="Content Placeholder 2"/>
          <p:cNvSpPr>
            <a:spLocks noGrp="1"/>
          </p:cNvSpPr>
          <p:nvPr>
            <p:ph idx="1"/>
          </p:nvPr>
        </p:nvSpPr>
        <p:spPr/>
        <p:txBody>
          <a:bodyPr/>
          <a:lstStyle/>
          <a:p>
            <a:r>
              <a:rPr lang="en-US" dirty="0"/>
              <a:t>Easter Island, also known as Rapa Nui, is located in the southeastern Pacific Ocean. It is one of the most remote inhabited islands in the world, lying approximately </a:t>
            </a:r>
            <a:r>
              <a:rPr lang="en-US" dirty="0" smtClean="0"/>
              <a:t>3,500 kilometers </a:t>
            </a:r>
            <a:r>
              <a:rPr lang="en-US" dirty="0"/>
              <a:t>west of </a:t>
            </a:r>
            <a:r>
              <a:rPr lang="en-US" dirty="0" smtClean="0"/>
              <a:t>Chile </a:t>
            </a:r>
            <a:r>
              <a:rPr lang="en-US" dirty="0"/>
              <a:t>and about </a:t>
            </a:r>
            <a:r>
              <a:rPr lang="en-US" dirty="0" smtClean="0"/>
              <a:t>2,080 kilometers from </a:t>
            </a:r>
            <a:r>
              <a:rPr lang="en-US" dirty="0"/>
              <a:t>the nearest inhabited island, which is Pitcairn </a:t>
            </a:r>
            <a:r>
              <a:rPr lang="en-US" dirty="0" smtClean="0"/>
              <a:t>Island. </a:t>
            </a:r>
            <a:r>
              <a:rPr lang="en-US" dirty="0"/>
              <a:t>Easter Island is part of Chile, and it is a special territory of the country. </a:t>
            </a:r>
            <a:r>
              <a:rPr lang="en-US" dirty="0" smtClean="0"/>
              <a:t>The </a:t>
            </a:r>
            <a:r>
              <a:rPr lang="en-US" dirty="0"/>
              <a:t>island is famous for its monumental statues called </a:t>
            </a:r>
            <a:r>
              <a:rPr lang="en-US" dirty="0" err="1" smtClean="0"/>
              <a:t>moai</a:t>
            </a:r>
            <a:r>
              <a:rPr lang="en-US" dirty="0" smtClean="0"/>
              <a:t>, </a:t>
            </a:r>
            <a:r>
              <a:rPr lang="en-US" dirty="0"/>
              <a:t>which were created by the indigenous Rapa Nui people.</a:t>
            </a:r>
          </a:p>
        </p:txBody>
      </p:sp>
    </p:spTree>
    <p:extLst>
      <p:ext uri="{BB962C8B-B14F-4D97-AF65-F5344CB8AC3E}">
        <p14:creationId xmlns:p14="http://schemas.microsoft.com/office/powerpoint/2010/main" val="3341405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history of the </a:t>
            </a:r>
            <a:r>
              <a:rPr lang="en-US" dirty="0" err="1" smtClean="0"/>
              <a:t>easter</a:t>
            </a:r>
            <a:r>
              <a:rPr lang="en-US" dirty="0" smtClean="0"/>
              <a:t> island</a:t>
            </a:r>
            <a:endParaRPr lang="en-US" dirty="0"/>
          </a:p>
        </p:txBody>
      </p:sp>
      <p:sp>
        <p:nvSpPr>
          <p:cNvPr id="3" name="Content Placeholder 2"/>
          <p:cNvSpPr>
            <a:spLocks noGrp="1"/>
          </p:cNvSpPr>
          <p:nvPr>
            <p:ph idx="1"/>
          </p:nvPr>
        </p:nvSpPr>
        <p:spPr/>
        <p:txBody>
          <a:bodyPr/>
          <a:lstStyle/>
          <a:p>
            <a:r>
              <a:rPr lang="en-US" dirty="0"/>
              <a:t>Easter Island, or Rapa Nui, has a fascinating and complex history, marked by the development of a unique culture, impressive engineering feats, and eventual environmental challenges. </a:t>
            </a:r>
            <a:endParaRPr lang="en-US" dirty="0" smtClean="0"/>
          </a:p>
          <a:p>
            <a:r>
              <a:rPr lang="en-US" dirty="0"/>
              <a:t>Easter Island (Rapa Nui) was first settled around 1200 CE by Polynesians, who developed a sophisticated culture known for building large stone statues (</a:t>
            </a:r>
            <a:r>
              <a:rPr lang="en-US" dirty="0" err="1"/>
              <a:t>moai</a:t>
            </a:r>
            <a:r>
              <a:rPr lang="en-US" dirty="0"/>
              <a:t>) to honor ancestors. The society thrived for centuries, but environmental degradation, resource depletion, internal conflict, and European contact in the 18th century led to the decline of the </a:t>
            </a:r>
            <a:r>
              <a:rPr lang="en-US" dirty="0" err="1"/>
              <a:t>moai</a:t>
            </a:r>
            <a:r>
              <a:rPr lang="en-US" dirty="0"/>
              <a:t> culture. In the 19th century, slave raids and diseases further decimated the population. Chilean control began in 1888, and the island became a popular tourist destination in the 20th century. Today, Rapa Nui is a UNESCO World Heritage Site, and the indigenous people are working to preserve their culture and environment while adapting to modern life.</a:t>
            </a:r>
          </a:p>
        </p:txBody>
      </p:sp>
    </p:spTree>
    <p:extLst>
      <p:ext uri="{BB962C8B-B14F-4D97-AF65-F5344CB8AC3E}">
        <p14:creationId xmlns:p14="http://schemas.microsoft.com/office/powerpoint/2010/main" val="30519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moai</a:t>
            </a:r>
            <a:r>
              <a:rPr lang="en-US" dirty="0" smtClean="0"/>
              <a:t> statues</a:t>
            </a:r>
            <a:endParaRPr lang="en-US" dirty="0"/>
          </a:p>
        </p:txBody>
      </p:sp>
      <p:sp>
        <p:nvSpPr>
          <p:cNvPr id="3" name="Content Placeholder 2"/>
          <p:cNvSpPr>
            <a:spLocks noGrp="1"/>
          </p:cNvSpPr>
          <p:nvPr>
            <p:ph idx="1"/>
          </p:nvPr>
        </p:nvSpPr>
        <p:spPr/>
        <p:txBody>
          <a:bodyPr>
            <a:normAutofit lnSpcReduction="10000"/>
          </a:bodyPr>
          <a:lstStyle/>
          <a:p>
            <a:r>
              <a:rPr lang="en-US" dirty="0"/>
              <a:t>The </a:t>
            </a:r>
            <a:r>
              <a:rPr lang="en-US" dirty="0" err="1" smtClean="0"/>
              <a:t>moai</a:t>
            </a:r>
            <a:r>
              <a:rPr lang="en-US" dirty="0" smtClean="0"/>
              <a:t> statues of </a:t>
            </a:r>
            <a:r>
              <a:rPr lang="en-US" dirty="0"/>
              <a:t>Easter Island were carved by the Rapa Nui people between the 15th and 17th centuries, primarily from volcanic tuff. These statues, which can reach up to 33 feet tall and weigh several tons, were created to honor important ancestors or chiefs and were believed to embody spiritual power (</a:t>
            </a:r>
            <a:r>
              <a:rPr lang="en-US" dirty="0" err="1"/>
              <a:t>mana</a:t>
            </a:r>
            <a:r>
              <a:rPr lang="en-US" dirty="0"/>
              <a:t>). The statues were typically placed on stone platforms called </a:t>
            </a:r>
            <a:r>
              <a:rPr lang="en-US" dirty="0" err="1" smtClean="0"/>
              <a:t>ahu</a:t>
            </a:r>
            <a:r>
              <a:rPr lang="en-US" dirty="0" smtClean="0"/>
              <a:t>, </a:t>
            </a:r>
            <a:r>
              <a:rPr lang="en-US" dirty="0"/>
              <a:t>facing inland to symbolize the ancestors watching over the living. Most </a:t>
            </a:r>
            <a:r>
              <a:rPr lang="en-US" dirty="0" err="1"/>
              <a:t>moai</a:t>
            </a:r>
            <a:r>
              <a:rPr lang="en-US" dirty="0"/>
              <a:t> feature large heads, symbolizing wisdom and intellect, and their construction required significant skill and </a:t>
            </a:r>
            <a:r>
              <a:rPr lang="en-US" dirty="0" err="1"/>
              <a:t>effort.While</a:t>
            </a:r>
            <a:r>
              <a:rPr lang="en-US" dirty="0"/>
              <a:t> the exact methods of transportation and raising the statues are still debated, it’s believed they were either </a:t>
            </a:r>
            <a:r>
              <a:rPr lang="en-US" dirty="0" smtClean="0"/>
              <a:t>walked </a:t>
            </a:r>
            <a:r>
              <a:rPr lang="en-US" dirty="0"/>
              <a:t>or moved using sleds and rollers. Over time, many of the </a:t>
            </a:r>
            <a:r>
              <a:rPr lang="en-US" dirty="0" err="1"/>
              <a:t>moai</a:t>
            </a:r>
            <a:r>
              <a:rPr lang="en-US" dirty="0"/>
              <a:t> were toppled due to internal conflict and resource depletion. Today, the </a:t>
            </a:r>
            <a:r>
              <a:rPr lang="en-US" dirty="0" err="1"/>
              <a:t>moai</a:t>
            </a:r>
            <a:r>
              <a:rPr lang="en-US" dirty="0"/>
              <a:t> stand as powerful symbols of the island’s cultural heritage, attracting global attention </a:t>
            </a:r>
            <a:r>
              <a:rPr lang="en-US" dirty="0" smtClean="0"/>
              <a:t>due to </a:t>
            </a:r>
            <a:r>
              <a:rPr lang="en-US" dirty="0"/>
              <a:t>the creativity and perseverance of the Rapa Nui people. Despite their decline, they remain central to the island’s identity and are celebrated as one of the world's most impressive archaeological wonders.</a:t>
            </a:r>
          </a:p>
        </p:txBody>
      </p:sp>
    </p:spTree>
    <p:extLst>
      <p:ext uri="{BB962C8B-B14F-4D97-AF65-F5344CB8AC3E}">
        <p14:creationId xmlns:p14="http://schemas.microsoft.com/office/powerpoint/2010/main" val="2112317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culture of the </a:t>
            </a:r>
            <a:r>
              <a:rPr lang="en-US" dirty="0" err="1" smtClean="0"/>
              <a:t>easter</a:t>
            </a:r>
            <a:r>
              <a:rPr lang="en-US" dirty="0" smtClean="0"/>
              <a:t> island</a:t>
            </a:r>
            <a:endParaRPr lang="en-US" dirty="0"/>
          </a:p>
        </p:txBody>
      </p:sp>
      <p:sp>
        <p:nvSpPr>
          <p:cNvPr id="3" name="Content Placeholder 2"/>
          <p:cNvSpPr>
            <a:spLocks noGrp="1"/>
          </p:cNvSpPr>
          <p:nvPr>
            <p:ph idx="1"/>
          </p:nvPr>
        </p:nvSpPr>
        <p:spPr/>
        <p:txBody>
          <a:bodyPr>
            <a:normAutofit fontScale="92500"/>
          </a:bodyPr>
          <a:lstStyle/>
          <a:p>
            <a:r>
              <a:rPr lang="en-US" dirty="0"/>
              <a:t>The culture of Easter Island (Rapa Nui) is deeply rooted in its Polynesian heritage, with the indigenous </a:t>
            </a:r>
            <a:r>
              <a:rPr lang="en-US" dirty="0" smtClean="0"/>
              <a:t>Rapa </a:t>
            </a:r>
            <a:r>
              <a:rPr lang="en-US" dirty="0"/>
              <a:t>Nui </a:t>
            </a:r>
            <a:r>
              <a:rPr lang="en-US" dirty="0" smtClean="0"/>
              <a:t>language </a:t>
            </a:r>
            <a:r>
              <a:rPr lang="en-US" dirty="0"/>
              <a:t>playing a central role in daily life. While Spanish is the official language, Rapa Nui remains widely spoken, and efforts are underway to revitalize it. The islanders’ </a:t>
            </a:r>
            <a:r>
              <a:rPr lang="en-US" dirty="0" smtClean="0"/>
              <a:t>religion is </a:t>
            </a:r>
            <a:r>
              <a:rPr lang="en-US" dirty="0"/>
              <a:t>closely tied to their belief in </a:t>
            </a:r>
            <a:r>
              <a:rPr lang="en-US" dirty="0" err="1" smtClean="0"/>
              <a:t>mana</a:t>
            </a:r>
            <a:r>
              <a:rPr lang="en-US" dirty="0" smtClean="0"/>
              <a:t>, </a:t>
            </a:r>
            <a:r>
              <a:rPr lang="en-US" dirty="0"/>
              <a:t>a spiritual force that resides in people, objects, and places. This is reflected in the creation of the </a:t>
            </a:r>
            <a:r>
              <a:rPr lang="en-US" dirty="0" err="1"/>
              <a:t>moai</a:t>
            </a:r>
            <a:r>
              <a:rPr lang="en-US" dirty="0"/>
              <a:t> statues, which were carved to honor ancestors and chiefs, believed to embody their spiritual power. Rituals, such as the </a:t>
            </a:r>
            <a:r>
              <a:rPr lang="en-US" dirty="0" smtClean="0"/>
              <a:t>Birdman competition, </a:t>
            </a:r>
            <a:r>
              <a:rPr lang="en-US" dirty="0"/>
              <a:t>were significant in asserting leadership and maintaining social </a:t>
            </a:r>
            <a:r>
              <a:rPr lang="en-US" dirty="0" err="1"/>
              <a:t>order.In</a:t>
            </a:r>
            <a:r>
              <a:rPr lang="en-US" dirty="0"/>
              <a:t> addition to language and religion, </a:t>
            </a:r>
            <a:r>
              <a:rPr lang="en-US" dirty="0" smtClean="0"/>
              <a:t>art </a:t>
            </a:r>
            <a:r>
              <a:rPr lang="en-US" dirty="0"/>
              <a:t>and </a:t>
            </a:r>
            <a:r>
              <a:rPr lang="en-US" dirty="0" smtClean="0"/>
              <a:t>craftsmanship </a:t>
            </a:r>
            <a:r>
              <a:rPr lang="en-US" dirty="0"/>
              <a:t>are essential elements of Rapa Nui culture. The islanders are known for their </a:t>
            </a:r>
            <a:r>
              <a:rPr lang="en-US" dirty="0" smtClean="0"/>
              <a:t>intricate stone carvings, petroglyphs, and tattoos, which </a:t>
            </a:r>
            <a:r>
              <a:rPr lang="en-US" dirty="0"/>
              <a:t>often carry symbolic meanings related to their spiritual beliefs and social structures. Traditional </a:t>
            </a:r>
            <a:r>
              <a:rPr lang="en-US" dirty="0" smtClean="0"/>
              <a:t>dance </a:t>
            </a:r>
            <a:r>
              <a:rPr lang="en-US" dirty="0"/>
              <a:t>and </a:t>
            </a:r>
            <a:r>
              <a:rPr lang="en-US" dirty="0" smtClean="0"/>
              <a:t>music, including </a:t>
            </a:r>
            <a:r>
              <a:rPr lang="en-US" dirty="0"/>
              <a:t>the </a:t>
            </a:r>
            <a:r>
              <a:rPr lang="en-US" dirty="0" smtClean="0"/>
              <a:t>Hoko, are </a:t>
            </a:r>
            <a:r>
              <a:rPr lang="en-US" dirty="0"/>
              <a:t>integral to cultural ceremonies and celebrations. Today, the people of Easter Island are working to preserve and promote these artistic expressions through cultural festivals like </a:t>
            </a:r>
            <a:r>
              <a:rPr lang="en-US" dirty="0" err="1" smtClean="0"/>
              <a:t>Tapati</a:t>
            </a:r>
            <a:r>
              <a:rPr lang="en-US" dirty="0" smtClean="0"/>
              <a:t> </a:t>
            </a:r>
            <a:r>
              <a:rPr lang="en-US" dirty="0"/>
              <a:t>Rapa </a:t>
            </a:r>
            <a:r>
              <a:rPr lang="en-US" dirty="0" smtClean="0"/>
              <a:t>Nui, ensuring </a:t>
            </a:r>
            <a:r>
              <a:rPr lang="en-US" dirty="0"/>
              <a:t>their heritage is passed on to future generations.</a:t>
            </a:r>
          </a:p>
        </p:txBody>
      </p:sp>
    </p:spTree>
    <p:extLst>
      <p:ext uri="{BB962C8B-B14F-4D97-AF65-F5344CB8AC3E}">
        <p14:creationId xmlns:p14="http://schemas.microsoft.com/office/powerpoint/2010/main" val="3982790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Easter islands unique ecology</a:t>
            </a:r>
            <a:endParaRPr lang="en-US" dirty="0"/>
          </a:p>
        </p:txBody>
      </p:sp>
      <p:sp>
        <p:nvSpPr>
          <p:cNvPr id="3" name="Content Placeholder 2"/>
          <p:cNvSpPr>
            <a:spLocks noGrp="1"/>
          </p:cNvSpPr>
          <p:nvPr>
            <p:ph idx="1"/>
          </p:nvPr>
        </p:nvSpPr>
        <p:spPr/>
        <p:txBody>
          <a:bodyPr/>
          <a:lstStyle/>
          <a:p>
            <a:r>
              <a:rPr lang="en-US" dirty="0"/>
              <a:t>Easter Island's ecology is shaped by its remote location and volcanic origin, resulting in a unique but fragile environment. Historically, the island was covered with dense forests, particularly palm trees, but deforestation due to human activity led to significant environmental changes, including soil erosion. Today, the island’s vegetation is limited, with introduced species like </a:t>
            </a:r>
            <a:r>
              <a:rPr lang="en-US" dirty="0" smtClean="0"/>
              <a:t>Eucalyptus </a:t>
            </a:r>
            <a:r>
              <a:rPr lang="en-US" dirty="0"/>
              <a:t>dominating some areas. The island is home to a few endemic species, including a native lizard, but its wildlife has been greatly impacted by the introduction of invasive species like rats, goats, and pigs</a:t>
            </a:r>
            <a:r>
              <a:rPr lang="en-US" dirty="0" smtClean="0"/>
              <a:t>. The </a:t>
            </a:r>
            <a:r>
              <a:rPr lang="en-US" dirty="0"/>
              <a:t>island’s biodiversity has been severely affected by human actions, such as overhunting and habitat destruction. Conservation efforts are now focused on protecting the island’s remaining native species and addressing the threats posed by invasive animals and plants. Despite these challenges, Easter Island's unique ecosystem remains an important subject of study and conservation, highlighting the need for sustainable environmental management.</a:t>
            </a:r>
          </a:p>
        </p:txBody>
      </p:sp>
    </p:spTree>
    <p:extLst>
      <p:ext uri="{BB962C8B-B14F-4D97-AF65-F5344CB8AC3E}">
        <p14:creationId xmlns:p14="http://schemas.microsoft.com/office/powerpoint/2010/main" val="1842298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a:t>In conclusion, Easter Island, with its mysterious </a:t>
            </a:r>
            <a:r>
              <a:rPr lang="en-US" dirty="0" err="1"/>
              <a:t>moai</a:t>
            </a:r>
            <a:r>
              <a:rPr lang="en-US" dirty="0"/>
              <a:t> statues and unique cultural history, remains a testament to the ingenuity and resilience of the Rapa Nui people. Despite facing challenges such as environmental degradation, internal conflicts, and external pressures from European contact and colonialism, the island's rich heritage continues to captivate the world. Today, Easter Island is not only a UNESCO World Heritage Site but also a living example of the complex relationship between humans and their environment. As we reflect on the history of this remarkable island, it serves as both a warning and an inspiration, reminding us of the importance of sustainability, cultural preservation, and the enduring legacy of human creativity.</a:t>
            </a:r>
          </a:p>
        </p:txBody>
      </p:sp>
    </p:spTree>
    <p:extLst>
      <p:ext uri="{BB962C8B-B14F-4D97-AF65-F5344CB8AC3E}">
        <p14:creationId xmlns:p14="http://schemas.microsoft.com/office/powerpoint/2010/main" val="15291237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47</TotalTime>
  <Words>1183</Words>
  <Application>Microsoft Office PowerPoint</Application>
  <PresentationFormat>Widescreen</PresentationFormat>
  <Paragraphs>18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Tw Cen MT</vt:lpstr>
      <vt:lpstr>Tw Cen MT Condensed</vt:lpstr>
      <vt:lpstr>Wingdings 3</vt:lpstr>
      <vt:lpstr>Integral</vt:lpstr>
      <vt:lpstr>Mysterious Places</vt:lpstr>
      <vt:lpstr>Easter island</vt:lpstr>
      <vt:lpstr>The etymology of the name ‘easter island’</vt:lpstr>
      <vt:lpstr>Where is the easter island located?</vt:lpstr>
      <vt:lpstr>The history of the easter island</vt:lpstr>
      <vt:lpstr>The moai statues</vt:lpstr>
      <vt:lpstr>The culture of the easter island</vt:lpstr>
      <vt:lpstr>Easter islands unique ecology</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Mysterious Places</dc:title>
  <dc:creator>propo</dc:creator>
  <cp:lastModifiedBy>propo</cp:lastModifiedBy>
  <cp:revision>6</cp:revision>
  <dcterms:created xsi:type="dcterms:W3CDTF">2025-01-12T16:23:28Z</dcterms:created>
  <dcterms:modified xsi:type="dcterms:W3CDTF">2025-01-12T17:11:03Z</dcterms:modified>
</cp:coreProperties>
</file>