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5DB037-6225-47D2-9EED-123E6158951A}">
  <a:tblStyle styleId="{605DB037-6225-47D2-9EED-123E615895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97d9177e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97d9177e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97d9177e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97d9177e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5113bd07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5113bd07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c44834b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c44834b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c44834b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c44834b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65113bd07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65113bd07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c44834bc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c44834bc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c44834b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c44834b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6895f78dc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6895f78dc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c44834bc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c44834bc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97d9177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97d9177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c44834bc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c44834bc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2dfaf097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2dfaf097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2dfaf09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2dfaf0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2dfaf097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2dfaf097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8a84f4eb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8a84f4eb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6895f78dc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6895f78dc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f8a84f4e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f8a84f4e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65a2f2b32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65a2f2b32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6895f78dc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6895f78dc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895f78dc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895f78dc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41e9faa6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41e9faa6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6895f78d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6895f78d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895f78dc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895f78dc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895f78dc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895f78dc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97d9177e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97d9177e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97d9177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97d9177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97d9177e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97d9177e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97d9177e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97d9177e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97d9177e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97d9177e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97d9177e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97d9177e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www.popple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www.mindmup.com/" TargetMode="External"/><Relationship Id="rId5" Type="http://schemas.openxmlformats.org/officeDocument/2006/relationships/hyperlink" Target="https://www.mindmup.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21.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el.wikipedia.org/wiki/%CE%9C%CE%BD%CE%AE%CE%BC%CE%B7_%CF%85%CF%80%CE%BF%CE%BB%CE%BF%CE%B3%CE%B9%CF%83%CF%84%CE%A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el.wikipedia.org/wiki/Hardware"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hyperlink" Target="https://www.klientsolutech.com/top-10-uses-of-computer-in-our-daily-lif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plaisio.gr/bto/desktop" TargetMode="External"/><Relationship Id="rId4" Type="http://schemas.openxmlformats.org/officeDocument/2006/relationships/hyperlink" Target="https://www.cosmodata.gr/category/2751/?url=pURAw5QxooegT3WH7c9m" TargetMode="External"/><Relationship Id="rId5" Type="http://schemas.openxmlformats.org/officeDocument/2006/relationships/hyperlink" Target="https://www.pcspecialist.co.uk/custom-pc/" TargetMode="External"/><Relationship Id="rId6" Type="http://schemas.openxmlformats.org/officeDocument/2006/relationships/hyperlink" Target="https://e-god.gr/product/pc-builder-cluster/?gclid=Cj0KCQiAhs79BRD0ARIsAC6XpaV9sNM3121joygNS-Wmr1CdhLGSEIXccCT4ROYDI0mC5L4t03wYJOcaAgdtEALw_wcB#%ce%b5%cf%80%ce%b5%ce%be%ce%b5%cf%81%ce%b3%ce%b1%cf%83%cf%84%ce%ae%cf%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cpu.userbenchmark.com/" TargetMode="External"/><Relationship Id="rId4" Type="http://schemas.openxmlformats.org/officeDocument/2006/relationships/hyperlink" Target="https://gpu.userbenchmark.com/" TargetMode="External"/><Relationship Id="rId5" Type="http://schemas.openxmlformats.org/officeDocument/2006/relationships/hyperlink" Target="https://ssd.userbenchmark.com/" TargetMode="External"/><Relationship Id="rId6" Type="http://schemas.openxmlformats.org/officeDocument/2006/relationships/hyperlink" Target="https://hdd.userbenchmark.com/" TargetMode="External"/><Relationship Id="rId7" Type="http://schemas.openxmlformats.org/officeDocument/2006/relationships/hyperlink" Target="https://ram.userbenchmark.com/" TargetMode="External"/><Relationship Id="rId8"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popplet.com/" TargetMode="External"/><Relationship Id="rId4" Type="http://schemas.openxmlformats.org/officeDocument/2006/relationships/hyperlink" Target="https://www.mindmup.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6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Κεφάλαιο 2:</a:t>
            </a:r>
            <a:br>
              <a:rPr lang="el"/>
            </a:br>
            <a:r>
              <a:rPr lang="el"/>
              <a:t>Το υλικό του Υπολογιστή</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el"/>
              <a:t>Ενότητα 1: Γνωρίζω τον Υπολογιστή</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rgbClr val="000000"/>
              </a:buClr>
              <a:buSzPts val="1100"/>
              <a:buFont typeface="Arial"/>
              <a:buNone/>
            </a:pPr>
            <a:r>
              <a:t/>
            </a:r>
            <a:endParaRPr/>
          </a:p>
        </p:txBody>
      </p:sp>
      <p:pic>
        <p:nvPicPr>
          <p:cNvPr id="56" name="Google Shape;56;p13"/>
          <p:cNvPicPr preferRelativeResize="0"/>
          <p:nvPr/>
        </p:nvPicPr>
        <p:blipFill>
          <a:blip r:embed="rId3">
            <a:alphaModFix/>
          </a:blip>
          <a:stretch>
            <a:fillRect/>
          </a:stretch>
        </p:blipFill>
        <p:spPr>
          <a:xfrm>
            <a:off x="3694612" y="1985887"/>
            <a:ext cx="1754775" cy="117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376238" y="190500"/>
            <a:ext cx="8391525" cy="4762500"/>
          </a:xfrm>
          <a:prstGeom prst="rect">
            <a:avLst/>
          </a:prstGeom>
          <a:noFill/>
          <a:ln>
            <a:noFill/>
          </a:ln>
        </p:spPr>
      </p:pic>
      <p:sp>
        <p:nvSpPr>
          <p:cNvPr id="122" name="Google Shape;122;p22"/>
          <p:cNvSpPr txBox="1"/>
          <p:nvPr/>
        </p:nvSpPr>
        <p:spPr>
          <a:xfrm>
            <a:off x="376250" y="271525"/>
            <a:ext cx="30000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l" sz="1800" u="sng">
                <a:solidFill>
                  <a:schemeClr val="accent5"/>
                </a:solidFill>
                <a:hlinkClick r:id="rId4">
                  <a:extLst>
                    <a:ext uri="{A12FA001-AC4F-418D-AE19-62706E023703}">
                      <ahyp:hlinkClr val="tx"/>
                    </a:ext>
                  </a:extLst>
                </a:hlinkClick>
              </a:rPr>
              <a:t>https://www.popplet.com/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311700" y="667025"/>
            <a:ext cx="8327874" cy="4476475"/>
          </a:xfrm>
          <a:prstGeom prst="rect">
            <a:avLst/>
          </a:prstGeom>
          <a:noFill/>
          <a:ln>
            <a:noFill/>
          </a:ln>
        </p:spPr>
      </p:pic>
      <p:sp>
        <p:nvSpPr>
          <p:cNvPr id="128" name="Google Shape;128;p23"/>
          <p:cNvSpPr txBox="1"/>
          <p:nvPr/>
        </p:nvSpPr>
        <p:spPr>
          <a:xfrm>
            <a:off x="185900" y="297475"/>
            <a:ext cx="3000000" cy="52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l" sz="1800" u="sng">
                <a:solidFill>
                  <a:schemeClr val="accent5"/>
                </a:solidFill>
                <a:hlinkClick r:id="rId4">
                  <a:extLst>
                    <a:ext uri="{A12FA001-AC4F-418D-AE19-62706E023703}">
                      <ahyp:hlinkClr val="tx"/>
                    </a:ext>
                  </a:extLst>
                </a:hlinkClick>
              </a:rPr>
              <a:t>https://www.mindmup.com</a:t>
            </a:r>
            <a:r>
              <a:rPr lang="el" sz="1800" u="sng">
                <a:solidFill>
                  <a:schemeClr val="accent5"/>
                </a:solidFill>
                <a:hlinkClick r:id="rId5">
                  <a:extLst>
                    <a:ext uri="{A12FA001-AC4F-418D-AE19-62706E023703}">
                      <ahyp:hlinkClr val="tx"/>
                    </a:ext>
                  </a:extLst>
                </a:hlinkClick>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Το γίνεται όμως στο εσωτερικό του υπολογιστή;</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Ποιός κάνει τις πράξεις;</a:t>
            </a:r>
            <a:endParaRPr/>
          </a:p>
          <a:p>
            <a:pPr indent="0" lvl="0" marL="0" rtl="0" algn="l">
              <a:spcBef>
                <a:spcPts val="1600"/>
              </a:spcBef>
              <a:spcAft>
                <a:spcPts val="0"/>
              </a:spcAft>
              <a:buNone/>
            </a:pPr>
            <a:r>
              <a:rPr lang="el"/>
              <a:t>Που αποθηκεύονται τα δεδομένα;</a:t>
            </a:r>
            <a:endParaRPr/>
          </a:p>
          <a:p>
            <a:pPr indent="0" lvl="0" marL="0" rtl="0" algn="l">
              <a:spcBef>
                <a:spcPts val="1600"/>
              </a:spcBef>
              <a:spcAft>
                <a:spcPts val="0"/>
              </a:spcAft>
              <a:buNone/>
            </a:pPr>
            <a:r>
              <a:rPr lang="el"/>
              <a:t>Που αποθηκεύονται οι πληροφορίες;</a:t>
            </a:r>
            <a:endParaRPr/>
          </a:p>
          <a:p>
            <a:pPr indent="0" lvl="0" marL="0" rtl="0" algn="l">
              <a:spcBef>
                <a:spcPts val="1600"/>
              </a:spcBef>
              <a:spcAft>
                <a:spcPts val="0"/>
              </a:spcAft>
              <a:buNone/>
            </a:pPr>
            <a:r>
              <a:rPr lang="el"/>
              <a:t>Για πόσο καιρό είναι αποθηκευμένα;</a:t>
            </a:r>
            <a:endParaRPr/>
          </a:p>
          <a:p>
            <a:pPr indent="0" lvl="0" marL="0" rtl="0" algn="l">
              <a:spcBef>
                <a:spcPts val="1600"/>
              </a:spcBef>
              <a:spcAft>
                <a:spcPts val="1600"/>
              </a:spcAft>
              <a:buNone/>
            </a:pPr>
            <a:r>
              <a:rPr lang="el"/>
              <a:t>Ποιός συντονίζει όλη τη διαδικασία;</a:t>
            </a:r>
            <a:endParaRPr/>
          </a:p>
        </p:txBody>
      </p:sp>
      <p:pic>
        <p:nvPicPr>
          <p:cNvPr id="135" name="Google Shape;135;p24"/>
          <p:cNvPicPr preferRelativeResize="0"/>
          <p:nvPr/>
        </p:nvPicPr>
        <p:blipFill>
          <a:blip r:embed="rId3">
            <a:alphaModFix/>
          </a:blip>
          <a:stretch>
            <a:fillRect/>
          </a:stretch>
        </p:blipFill>
        <p:spPr>
          <a:xfrm>
            <a:off x="5712263" y="1260238"/>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p:nvPr/>
        </p:nvSpPr>
        <p:spPr>
          <a:xfrm>
            <a:off x="2656650" y="1551125"/>
            <a:ext cx="3188400" cy="3522900"/>
          </a:xfrm>
          <a:prstGeom prst="rect">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p:txBody>
      </p:sp>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 Ηλεκτρονικός Υπολογιστής…</a:t>
            </a:r>
            <a:endParaRPr sz="2200"/>
          </a:p>
        </p:txBody>
      </p:sp>
      <p:sp>
        <p:nvSpPr>
          <p:cNvPr id="142" name="Google Shape;142;p25"/>
          <p:cNvSpPr/>
          <p:nvPr/>
        </p:nvSpPr>
        <p:spPr>
          <a:xfrm>
            <a:off x="170950" y="3467400"/>
            <a:ext cx="1911000" cy="685200"/>
          </a:xfrm>
          <a:prstGeom prst="rect">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Συσκευές Εισόδου</a:t>
            </a:r>
            <a:endParaRPr sz="2000"/>
          </a:p>
        </p:txBody>
      </p:sp>
      <p:sp>
        <p:nvSpPr>
          <p:cNvPr id="143" name="Google Shape;143;p25"/>
          <p:cNvSpPr/>
          <p:nvPr/>
        </p:nvSpPr>
        <p:spPr>
          <a:xfrm>
            <a:off x="6727700" y="3467400"/>
            <a:ext cx="1911000" cy="685200"/>
          </a:xfrm>
          <a:prstGeom prst="rect">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Συσκευές Εξόδου</a:t>
            </a:r>
            <a:endParaRPr sz="2000"/>
          </a:p>
        </p:txBody>
      </p:sp>
      <p:cxnSp>
        <p:nvCxnSpPr>
          <p:cNvPr id="144" name="Google Shape;144;p25"/>
          <p:cNvCxnSpPr/>
          <p:nvPr/>
        </p:nvCxnSpPr>
        <p:spPr>
          <a:xfrm>
            <a:off x="3675375" y="3263534"/>
            <a:ext cx="11700" cy="724800"/>
          </a:xfrm>
          <a:prstGeom prst="straightConnector1">
            <a:avLst/>
          </a:prstGeom>
          <a:noFill/>
          <a:ln cap="flat" cmpd="sng" w="38100">
            <a:solidFill>
              <a:srgbClr val="595959"/>
            </a:solidFill>
            <a:prstDash val="solid"/>
            <a:round/>
            <a:headEnd len="med" w="med" type="none"/>
            <a:tailEnd len="med" w="med" type="triangle"/>
          </a:ln>
        </p:spPr>
      </p:cxnSp>
      <p:cxnSp>
        <p:nvCxnSpPr>
          <p:cNvPr id="145" name="Google Shape;145;p25"/>
          <p:cNvCxnSpPr/>
          <p:nvPr/>
        </p:nvCxnSpPr>
        <p:spPr>
          <a:xfrm rot="10800000">
            <a:off x="3448275" y="3144425"/>
            <a:ext cx="21000" cy="827100"/>
          </a:xfrm>
          <a:prstGeom prst="straightConnector1">
            <a:avLst/>
          </a:prstGeom>
          <a:noFill/>
          <a:ln cap="flat" cmpd="sng" w="38100">
            <a:solidFill>
              <a:srgbClr val="595959"/>
            </a:solidFill>
            <a:prstDash val="solid"/>
            <a:round/>
            <a:headEnd len="med" w="med" type="none"/>
            <a:tailEnd len="med" w="med" type="triangle"/>
          </a:ln>
        </p:spPr>
      </p:cxnSp>
      <p:sp>
        <p:nvSpPr>
          <p:cNvPr id="146" name="Google Shape;146;p25"/>
          <p:cNvSpPr/>
          <p:nvPr/>
        </p:nvSpPr>
        <p:spPr>
          <a:xfrm>
            <a:off x="2949325" y="4048725"/>
            <a:ext cx="2606700" cy="898500"/>
          </a:xfrm>
          <a:prstGeom prst="rect">
            <a:avLst/>
          </a:prstGeom>
          <a:solidFill>
            <a:srgbClr val="FF00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rPr b="1" lang="el" sz="1800"/>
              <a:t>Κύρια Μνήμη</a:t>
            </a:r>
            <a:endParaRPr b="1" sz="1800"/>
          </a:p>
        </p:txBody>
      </p:sp>
      <p:pic>
        <p:nvPicPr>
          <p:cNvPr id="147" name="Google Shape;147;p25"/>
          <p:cNvPicPr preferRelativeResize="0"/>
          <p:nvPr/>
        </p:nvPicPr>
        <p:blipFill>
          <a:blip r:embed="rId3">
            <a:alphaModFix/>
          </a:blip>
          <a:stretch>
            <a:fillRect/>
          </a:stretch>
        </p:blipFill>
        <p:spPr>
          <a:xfrm>
            <a:off x="247150" y="2114550"/>
            <a:ext cx="888725" cy="685200"/>
          </a:xfrm>
          <a:prstGeom prst="rect">
            <a:avLst/>
          </a:prstGeom>
          <a:noFill/>
          <a:ln>
            <a:noFill/>
          </a:ln>
        </p:spPr>
      </p:pic>
      <p:pic>
        <p:nvPicPr>
          <p:cNvPr id="148" name="Google Shape;148;p25"/>
          <p:cNvPicPr preferRelativeResize="0"/>
          <p:nvPr/>
        </p:nvPicPr>
        <p:blipFill>
          <a:blip r:embed="rId4">
            <a:alphaModFix/>
          </a:blip>
          <a:stretch>
            <a:fillRect/>
          </a:stretch>
        </p:blipFill>
        <p:spPr>
          <a:xfrm>
            <a:off x="1263150" y="1842413"/>
            <a:ext cx="687300" cy="996963"/>
          </a:xfrm>
          <a:prstGeom prst="rect">
            <a:avLst/>
          </a:prstGeom>
          <a:noFill/>
          <a:ln>
            <a:noFill/>
          </a:ln>
        </p:spPr>
      </p:pic>
      <p:pic>
        <p:nvPicPr>
          <p:cNvPr id="149" name="Google Shape;149;p25"/>
          <p:cNvPicPr preferRelativeResize="0"/>
          <p:nvPr/>
        </p:nvPicPr>
        <p:blipFill>
          <a:blip r:embed="rId5">
            <a:alphaModFix/>
          </a:blip>
          <a:stretch>
            <a:fillRect/>
          </a:stretch>
        </p:blipFill>
        <p:spPr>
          <a:xfrm>
            <a:off x="3015250" y="2035475"/>
            <a:ext cx="1164130" cy="1151850"/>
          </a:xfrm>
          <a:prstGeom prst="rect">
            <a:avLst/>
          </a:prstGeom>
          <a:noFill/>
          <a:ln>
            <a:noFill/>
          </a:ln>
        </p:spPr>
      </p:pic>
      <p:cxnSp>
        <p:nvCxnSpPr>
          <p:cNvPr id="150" name="Google Shape;150;p25"/>
          <p:cNvCxnSpPr/>
          <p:nvPr/>
        </p:nvCxnSpPr>
        <p:spPr>
          <a:xfrm flipH="1" rot="10800000">
            <a:off x="2134475" y="3851325"/>
            <a:ext cx="545400" cy="2700"/>
          </a:xfrm>
          <a:prstGeom prst="straightConnector1">
            <a:avLst/>
          </a:prstGeom>
          <a:noFill/>
          <a:ln cap="flat" cmpd="sng" w="38100">
            <a:solidFill>
              <a:srgbClr val="595959"/>
            </a:solidFill>
            <a:prstDash val="solid"/>
            <a:round/>
            <a:headEnd len="med" w="med" type="none"/>
            <a:tailEnd len="med" w="med" type="triangle"/>
          </a:ln>
        </p:spPr>
      </p:cxnSp>
      <p:pic>
        <p:nvPicPr>
          <p:cNvPr id="151" name="Google Shape;151;p25"/>
          <p:cNvPicPr preferRelativeResize="0"/>
          <p:nvPr/>
        </p:nvPicPr>
        <p:blipFill>
          <a:blip r:embed="rId6">
            <a:alphaModFix/>
          </a:blip>
          <a:stretch>
            <a:fillRect/>
          </a:stretch>
        </p:blipFill>
        <p:spPr>
          <a:xfrm>
            <a:off x="6545349" y="1458796"/>
            <a:ext cx="2203800" cy="1854404"/>
          </a:xfrm>
          <a:prstGeom prst="rect">
            <a:avLst/>
          </a:prstGeom>
          <a:noFill/>
          <a:ln>
            <a:noFill/>
          </a:ln>
        </p:spPr>
      </p:pic>
      <p:sp>
        <p:nvSpPr>
          <p:cNvPr id="152" name="Google Shape;152;p25"/>
          <p:cNvSpPr/>
          <p:nvPr/>
        </p:nvSpPr>
        <p:spPr>
          <a:xfrm>
            <a:off x="2560375" y="1106713"/>
            <a:ext cx="3404100" cy="415500"/>
          </a:xfrm>
          <a:prstGeom prst="rect">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Κεντρική Μονάδα ΗΥ</a:t>
            </a:r>
            <a:endParaRPr sz="2000"/>
          </a:p>
        </p:txBody>
      </p:sp>
      <p:cxnSp>
        <p:nvCxnSpPr>
          <p:cNvPr id="153" name="Google Shape;153;p25"/>
          <p:cNvCxnSpPr/>
          <p:nvPr/>
        </p:nvCxnSpPr>
        <p:spPr>
          <a:xfrm flipH="1" rot="10800000">
            <a:off x="6073113" y="3851325"/>
            <a:ext cx="545400" cy="2700"/>
          </a:xfrm>
          <a:prstGeom prst="straightConnector1">
            <a:avLst/>
          </a:prstGeom>
          <a:noFill/>
          <a:ln cap="flat" cmpd="sng" w="38100">
            <a:solidFill>
              <a:srgbClr val="595959"/>
            </a:solidFill>
            <a:prstDash val="solid"/>
            <a:round/>
            <a:headEnd len="med" w="med" type="none"/>
            <a:tailEnd len="med" w="med" type="triangle"/>
          </a:ln>
        </p:spPr>
      </p:cxnSp>
      <p:pic>
        <p:nvPicPr>
          <p:cNvPr id="154" name="Google Shape;154;p25"/>
          <p:cNvPicPr preferRelativeResize="0"/>
          <p:nvPr/>
        </p:nvPicPr>
        <p:blipFill>
          <a:blip r:embed="rId7">
            <a:alphaModFix/>
          </a:blip>
          <a:stretch>
            <a:fillRect/>
          </a:stretch>
        </p:blipFill>
        <p:spPr>
          <a:xfrm>
            <a:off x="6969400" y="1815975"/>
            <a:ext cx="1424061" cy="898563"/>
          </a:xfrm>
          <a:prstGeom prst="rect">
            <a:avLst/>
          </a:prstGeom>
          <a:noFill/>
          <a:ln>
            <a:noFill/>
          </a:ln>
        </p:spPr>
      </p:pic>
      <p:sp>
        <p:nvSpPr>
          <p:cNvPr id="155" name="Google Shape;155;p25"/>
          <p:cNvSpPr txBox="1"/>
          <p:nvPr/>
        </p:nvSpPr>
        <p:spPr>
          <a:xfrm>
            <a:off x="498100" y="3017100"/>
            <a:ext cx="1323600" cy="4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l" sz="2000">
                <a:solidFill>
                  <a:schemeClr val="dk1"/>
                </a:solidFill>
              </a:rPr>
              <a:t>2    3    +</a:t>
            </a:r>
            <a:endParaRPr b="1" sz="2000"/>
          </a:p>
        </p:txBody>
      </p:sp>
      <p:sp>
        <p:nvSpPr>
          <p:cNvPr id="156" name="Google Shape;156;p25"/>
          <p:cNvSpPr txBox="1"/>
          <p:nvPr/>
        </p:nvSpPr>
        <p:spPr>
          <a:xfrm>
            <a:off x="3294375" y="4162925"/>
            <a:ext cx="5454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2000">
                <a:solidFill>
                  <a:schemeClr val="dk1"/>
                </a:solidFill>
              </a:rPr>
              <a:t>2</a:t>
            </a:r>
            <a:endParaRPr/>
          </a:p>
        </p:txBody>
      </p:sp>
      <p:sp>
        <p:nvSpPr>
          <p:cNvPr id="157" name="Google Shape;157;p25"/>
          <p:cNvSpPr txBox="1"/>
          <p:nvPr/>
        </p:nvSpPr>
        <p:spPr>
          <a:xfrm>
            <a:off x="5844975" y="3248525"/>
            <a:ext cx="5454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l" sz="2000">
                <a:solidFill>
                  <a:schemeClr val="dk1"/>
                </a:solidFill>
              </a:rPr>
              <a:t>5</a:t>
            </a:r>
            <a:endParaRPr/>
          </a:p>
        </p:txBody>
      </p:sp>
      <p:sp>
        <p:nvSpPr>
          <p:cNvPr id="158" name="Google Shape;158;p25"/>
          <p:cNvSpPr txBox="1"/>
          <p:nvPr/>
        </p:nvSpPr>
        <p:spPr>
          <a:xfrm>
            <a:off x="3980175" y="4162925"/>
            <a:ext cx="5454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2000">
                <a:solidFill>
                  <a:schemeClr val="dk1"/>
                </a:solidFill>
              </a:rPr>
              <a:t>3</a:t>
            </a:r>
            <a:endParaRPr/>
          </a:p>
        </p:txBody>
      </p:sp>
      <p:sp>
        <p:nvSpPr>
          <p:cNvPr id="159" name="Google Shape;159;p25"/>
          <p:cNvSpPr txBox="1"/>
          <p:nvPr/>
        </p:nvSpPr>
        <p:spPr>
          <a:xfrm>
            <a:off x="4589775" y="4162925"/>
            <a:ext cx="545400" cy="41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2000">
                <a:solidFill>
                  <a:schemeClr val="dk1"/>
                </a:solidFill>
              </a:rPr>
              <a:t>5</a:t>
            </a:r>
            <a:endParaRPr/>
          </a:p>
        </p:txBody>
      </p:sp>
      <p:sp>
        <p:nvSpPr>
          <p:cNvPr id="160" name="Google Shape;160;p25"/>
          <p:cNvSpPr txBox="1"/>
          <p:nvPr/>
        </p:nvSpPr>
        <p:spPr>
          <a:xfrm>
            <a:off x="2210663" y="1696175"/>
            <a:ext cx="1911000" cy="415500"/>
          </a:xfrm>
          <a:prstGeom prst="rect">
            <a:avLst/>
          </a:prstGeom>
          <a:solidFill>
            <a:srgbClr val="00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l" sz="1800">
                <a:solidFill>
                  <a:schemeClr val="dk1"/>
                </a:solidFill>
              </a:rPr>
              <a:t>Επεξεργαστής</a:t>
            </a:r>
            <a:endParaRPr/>
          </a:p>
        </p:txBody>
      </p:sp>
      <p:pic>
        <p:nvPicPr>
          <p:cNvPr id="161" name="Google Shape;161;p25"/>
          <p:cNvPicPr preferRelativeResize="0"/>
          <p:nvPr/>
        </p:nvPicPr>
        <p:blipFill>
          <a:blip r:embed="rId8">
            <a:alphaModFix/>
          </a:blip>
          <a:stretch>
            <a:fillRect/>
          </a:stretch>
        </p:blipFill>
        <p:spPr>
          <a:xfrm>
            <a:off x="4671838" y="2167038"/>
            <a:ext cx="888725" cy="1151850"/>
          </a:xfrm>
          <a:prstGeom prst="rect">
            <a:avLst/>
          </a:prstGeom>
          <a:noFill/>
          <a:ln>
            <a:noFill/>
          </a:ln>
        </p:spPr>
      </p:pic>
      <p:sp>
        <p:nvSpPr>
          <p:cNvPr id="162" name="Google Shape;162;p25"/>
          <p:cNvSpPr txBox="1"/>
          <p:nvPr/>
        </p:nvSpPr>
        <p:spPr>
          <a:xfrm>
            <a:off x="4339238" y="1674988"/>
            <a:ext cx="2107800" cy="4155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l" sz="1800">
                <a:solidFill>
                  <a:schemeClr val="dk1"/>
                </a:solidFill>
              </a:rPr>
              <a:t>Σκληρός </a:t>
            </a:r>
            <a:r>
              <a:rPr b="1" lang="el" sz="1800">
                <a:solidFill>
                  <a:schemeClr val="dk1"/>
                </a:solidFill>
              </a:rPr>
              <a:t>Δίσκος</a:t>
            </a:r>
            <a:endParaRPr b="1" sz="1800">
              <a:solidFill>
                <a:schemeClr val="dk1"/>
              </a:solidFill>
            </a:endParaRPr>
          </a:p>
        </p:txBody>
      </p:sp>
      <p:cxnSp>
        <p:nvCxnSpPr>
          <p:cNvPr id="163" name="Google Shape;163;p25"/>
          <p:cNvCxnSpPr/>
          <p:nvPr/>
        </p:nvCxnSpPr>
        <p:spPr>
          <a:xfrm>
            <a:off x="5199375" y="3415934"/>
            <a:ext cx="11700" cy="724800"/>
          </a:xfrm>
          <a:prstGeom prst="straightConnector1">
            <a:avLst/>
          </a:prstGeom>
          <a:noFill/>
          <a:ln cap="flat" cmpd="sng" w="38100">
            <a:solidFill>
              <a:srgbClr val="595959"/>
            </a:solidFill>
            <a:prstDash val="solid"/>
            <a:round/>
            <a:headEnd len="med" w="med" type="none"/>
            <a:tailEnd len="med" w="med" type="triangle"/>
          </a:ln>
        </p:spPr>
      </p:cxnSp>
      <p:cxnSp>
        <p:nvCxnSpPr>
          <p:cNvPr id="164" name="Google Shape;164;p25"/>
          <p:cNvCxnSpPr/>
          <p:nvPr/>
        </p:nvCxnSpPr>
        <p:spPr>
          <a:xfrm rot="10800000">
            <a:off x="4972275" y="3296825"/>
            <a:ext cx="21000" cy="827100"/>
          </a:xfrm>
          <a:prstGeom prst="straightConnector1">
            <a:avLst/>
          </a:prstGeom>
          <a:noFill/>
          <a:ln cap="flat" cmpd="sng" w="38100">
            <a:solidFill>
              <a:srgbClr val="595959"/>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Το εσωτερικό της Κεντρικής Μονάδας του υπολογιστή περιέχει τρία πολύ σημαντικά εξαρτήματα </a:t>
            </a:r>
            <a:endParaRPr/>
          </a:p>
          <a:p>
            <a:pPr indent="-342900" lvl="0" marL="457200" rtl="0" algn="l">
              <a:spcBef>
                <a:spcPts val="1600"/>
              </a:spcBef>
              <a:spcAft>
                <a:spcPts val="0"/>
              </a:spcAft>
              <a:buSzPts val="1800"/>
              <a:buAutoNum type="arabicPeriod"/>
            </a:pPr>
            <a:r>
              <a:rPr lang="el"/>
              <a:t>Τον επεξεργαστή που </a:t>
            </a:r>
            <a:r>
              <a:rPr lang="el"/>
              <a:t>ΕΠΕΞΕΡΓΑΖΕΤΑΙ δεδομενα και ΕΛΕΓΧΕΙ όλες τις συσκευές του υπολογιστή</a:t>
            </a:r>
            <a:endParaRPr/>
          </a:p>
          <a:p>
            <a:pPr indent="-342900" lvl="0" marL="457200" rtl="0" algn="l">
              <a:spcBef>
                <a:spcPts val="0"/>
              </a:spcBef>
              <a:spcAft>
                <a:spcPts val="0"/>
              </a:spcAft>
              <a:buSzPts val="1800"/>
              <a:buAutoNum type="arabicPeriod"/>
            </a:pPr>
            <a:r>
              <a:rPr lang="el"/>
              <a:t>Την Κύρια Μνήμη (RAM) η οποία αποθηκεύει προσωρινά δεδομένα / πληροφορίες</a:t>
            </a:r>
            <a:endParaRPr/>
          </a:p>
          <a:p>
            <a:pPr indent="-342900" lvl="0" marL="457200" rtl="0" algn="l">
              <a:spcBef>
                <a:spcPts val="0"/>
              </a:spcBef>
              <a:spcAft>
                <a:spcPts val="0"/>
              </a:spcAft>
              <a:buSzPts val="1800"/>
              <a:buAutoNum type="arabicPeriod"/>
            </a:pPr>
            <a:r>
              <a:rPr lang="el"/>
              <a:t>Την Βοηθητική Μνήμη (σκληρός δίσκος) </a:t>
            </a:r>
            <a:br>
              <a:rPr lang="el"/>
            </a:br>
            <a:r>
              <a:rPr lang="el"/>
              <a:t>η οποία αποθηκεύει μόνιμα δεδομένα και πληροφορίες</a:t>
            </a:r>
            <a:endParaRPr/>
          </a:p>
        </p:txBody>
      </p:sp>
      <p:sp>
        <p:nvSpPr>
          <p:cNvPr id="170" name="Google Shape;17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Τι έχει μέσα της ο πύργος (κεντρική μονάδα);</a:t>
            </a:r>
            <a:endParaRPr/>
          </a:p>
        </p:txBody>
      </p:sp>
      <p:pic>
        <p:nvPicPr>
          <p:cNvPr id="171" name="Google Shape;171;p26"/>
          <p:cNvPicPr preferRelativeResize="0"/>
          <p:nvPr/>
        </p:nvPicPr>
        <p:blipFill>
          <a:blip r:embed="rId3">
            <a:alphaModFix/>
          </a:blip>
          <a:stretch>
            <a:fillRect/>
          </a:stretch>
        </p:blipFill>
        <p:spPr>
          <a:xfrm>
            <a:off x="6502675" y="3475925"/>
            <a:ext cx="2506100" cy="1492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Η Μνήμη του υπολογιστή</a:t>
            </a:r>
            <a:endParaRPr/>
          </a:p>
        </p:txBody>
      </p:sp>
      <p:sp>
        <p:nvSpPr>
          <p:cNvPr id="177" name="Google Shape;17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sz="1600"/>
              <a:t>Η </a:t>
            </a:r>
            <a:r>
              <a:rPr lang="el" sz="1600" u="sng">
                <a:solidFill>
                  <a:schemeClr val="accent5"/>
                </a:solidFill>
                <a:hlinkClick r:id="rId3">
                  <a:extLst>
                    <a:ext uri="{A12FA001-AC4F-418D-AE19-62706E023703}">
                      <ahyp:hlinkClr val="tx"/>
                    </a:ext>
                  </a:extLst>
                </a:hlinkClick>
              </a:rPr>
              <a:t>μνήμη ενός υπολογιστή</a:t>
            </a:r>
            <a:r>
              <a:rPr lang="el" sz="1600"/>
              <a:t> αποτελείται από</a:t>
            </a:r>
            <a:endParaRPr sz="1600"/>
          </a:p>
          <a:p>
            <a:pPr indent="-330200" lvl="0" marL="457200" rtl="0" algn="l">
              <a:spcBef>
                <a:spcPts val="1600"/>
              </a:spcBef>
              <a:spcAft>
                <a:spcPts val="0"/>
              </a:spcAft>
              <a:buSzPts val="1600"/>
              <a:buChar char="●"/>
            </a:pPr>
            <a:r>
              <a:rPr lang="el" sz="1600"/>
              <a:t>την Κυρία Μνήμη (η οποία περιέχει τη μνήμη RΑΜ) και </a:t>
            </a:r>
            <a:endParaRPr sz="1600"/>
          </a:p>
          <a:p>
            <a:pPr indent="-330200" lvl="0" marL="457200" rtl="0" algn="l">
              <a:spcBef>
                <a:spcPts val="0"/>
              </a:spcBef>
              <a:spcAft>
                <a:spcPts val="0"/>
              </a:spcAft>
              <a:buSzPts val="1600"/>
              <a:buChar char="●"/>
            </a:pPr>
            <a:r>
              <a:rPr lang="el" sz="1600"/>
              <a:t>τα αποθηκευτικά μέσα</a:t>
            </a:r>
            <a:endParaRPr sz="1600"/>
          </a:p>
          <a:p>
            <a:pPr indent="0" lvl="0" marL="0" rtl="0" algn="l">
              <a:spcBef>
                <a:spcPts val="1600"/>
              </a:spcBef>
              <a:spcAft>
                <a:spcPts val="0"/>
              </a:spcAft>
              <a:buClr>
                <a:schemeClr val="dk1"/>
              </a:buClr>
              <a:buSzPts val="1100"/>
              <a:buFont typeface="Arial"/>
              <a:buNone/>
            </a:pPr>
            <a:r>
              <a:rPr lang="el" sz="1600"/>
              <a:t>Τα δεδομένα και οι κατάλληλες για την επεξεργασία τους εντολές αποθηκεύονται προσωρινά (για όση ώρα λειτουργεί ο υπολογιστής) στη Κύρια μνήμη RΑΜ (Random Access Memory - Μνήμη Τυχαίας Προσπέλασης) του υπολογιστή.</a:t>
            </a:r>
            <a:endParaRPr sz="1600"/>
          </a:p>
          <a:p>
            <a:pPr indent="0" lvl="0" marL="0" rtl="0" algn="l">
              <a:spcBef>
                <a:spcPts val="1600"/>
              </a:spcBef>
              <a:spcAft>
                <a:spcPts val="0"/>
              </a:spcAft>
              <a:buClr>
                <a:schemeClr val="dk1"/>
              </a:buClr>
              <a:buSzPts val="1100"/>
              <a:buFont typeface="Arial"/>
              <a:buNone/>
            </a:pPr>
            <a:r>
              <a:rPr lang="el" sz="1600"/>
              <a:t>Αν θέλουμε να αποθηκεύσουμε τα δεδομένα μας μόνιμα τότε θα πρέπει να τα αποθηκευσουμε στα αποθηκευτικά μέσα</a:t>
            </a:r>
            <a:endParaRPr sz="1600"/>
          </a:p>
          <a:p>
            <a:pPr indent="0" lvl="0" marL="0" rtl="0" algn="l">
              <a:spcBef>
                <a:spcPts val="1600"/>
              </a:spcBef>
              <a:spcAft>
                <a:spcPts val="0"/>
              </a:spcAft>
              <a:buNone/>
            </a:pPr>
            <a:r>
              <a:rPr lang="el" sz="1600">
                <a:highlight>
                  <a:schemeClr val="accent6"/>
                </a:highlight>
              </a:rPr>
              <a:t>Που αποθηκεύεται ένα αρχείο κειμένου όταν επιλέξουμε “Αποθήκευση ως”;</a:t>
            </a:r>
            <a:endParaRPr sz="1600">
              <a:highlight>
                <a:schemeClr val="accent6"/>
              </a:highlight>
            </a:endParaRPr>
          </a:p>
          <a:p>
            <a:pPr indent="0" lvl="0" marL="0" rtl="0" algn="l">
              <a:spcBef>
                <a:spcPts val="1600"/>
              </a:spcBef>
              <a:spcAft>
                <a:spcPts val="0"/>
              </a:spcAft>
              <a:buNone/>
            </a:pPr>
            <a:r>
              <a:rPr lang="el" sz="1600">
                <a:highlight>
                  <a:schemeClr val="accent6"/>
                </a:highlight>
              </a:rPr>
              <a:t>Που είναι αποθηκευμένο ένα πρόγραμμα κατά τη διάρκεια της εκτέλεσης του;</a:t>
            </a:r>
            <a:endParaRPr sz="1600">
              <a:highlight>
                <a:schemeClr val="accent6"/>
              </a:highlight>
            </a:endParaRPr>
          </a:p>
          <a:p>
            <a:pPr indent="0" lvl="0" marL="0" rtl="0" algn="l">
              <a:spcBef>
                <a:spcPts val="1600"/>
              </a:spcBef>
              <a:spcAft>
                <a:spcPts val="1600"/>
              </a:spcAft>
              <a:buNone/>
            </a:pPr>
            <a:r>
              <a:t/>
            </a:r>
            <a:endParaRPr sz="1600">
              <a:highlight>
                <a:schemeClr val="accent6"/>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idx="1" type="body"/>
          </p:nvPr>
        </p:nvSpPr>
        <p:spPr>
          <a:xfrm>
            <a:off x="311700" y="1152475"/>
            <a:ext cx="53124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l"/>
              <a:t>Ο σχεδιασμός της λειτουργίας της μνήμης του υπολογιστή μοιάζει με τον τρόπο που χρησιμοποιούμε οι άνθρωποι τη μνήμη μας. </a:t>
            </a:r>
            <a:endParaRPr/>
          </a:p>
          <a:p>
            <a:pPr indent="0" lvl="0" marL="0" rtl="0" algn="l">
              <a:spcBef>
                <a:spcPts val="1200"/>
              </a:spcBef>
              <a:spcAft>
                <a:spcPts val="0"/>
              </a:spcAft>
              <a:buNone/>
            </a:pPr>
            <a:r>
              <a:rPr lang="el"/>
              <a:t>Η ανθρώπινη μνήμη συγκρατεί τις πληροφορίες που δεχόμαστε και να τις επαναφέρει, όποτε τις χρειαζόμαστε. Ωστόσο, ξεχνάμε τις πιο πολλές και, για να μπορούμε να τις θυμηθούμε, όταν τις χρειαστούμε, τις καταγράφουμε στο χαρτί.</a:t>
            </a:r>
            <a:endParaRPr/>
          </a:p>
          <a:p>
            <a:pPr indent="0" lvl="0" marL="0" rtl="0" algn="l">
              <a:spcBef>
                <a:spcPts val="1200"/>
              </a:spcBef>
              <a:spcAft>
                <a:spcPts val="0"/>
              </a:spcAft>
              <a:buNone/>
            </a:pPr>
            <a:r>
              <a:rPr lang="el"/>
              <a:t>Η διαδικασία αναζήτησης και ανεύρεσης της πληροφορίας που θέλουμε ονομάζεται ανάκτηση πληροφοριών. </a:t>
            </a:r>
            <a:endParaRPr/>
          </a:p>
          <a:p>
            <a:pPr indent="0" lvl="0" marL="0" rtl="0" algn="l">
              <a:spcBef>
                <a:spcPts val="1200"/>
              </a:spcBef>
              <a:spcAft>
                <a:spcPts val="1200"/>
              </a:spcAft>
              <a:buNone/>
            </a:pPr>
            <a:r>
              <a:rPr lang="el"/>
              <a:t>Εκτός από πληροφορίες και δεδομένα στα αποθηκευτικά μέσα αποθηκεύουμε και τις κατάλληλες εντολές για τις περισσότερες λειτουργίες του υπολογιστή.</a:t>
            </a:r>
            <a:endParaRPr/>
          </a:p>
        </p:txBody>
      </p:sp>
      <p:sp>
        <p:nvSpPr>
          <p:cNvPr id="183" name="Google Shape;18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Προσωρινή και μόνιμη αποθήκευση</a:t>
            </a:r>
            <a:endParaRPr/>
          </a:p>
        </p:txBody>
      </p:sp>
      <p:pic>
        <p:nvPicPr>
          <p:cNvPr id="184" name="Google Shape;184;p28"/>
          <p:cNvPicPr preferRelativeResize="0"/>
          <p:nvPr/>
        </p:nvPicPr>
        <p:blipFill>
          <a:blip r:embed="rId3">
            <a:alphaModFix/>
          </a:blip>
          <a:stretch>
            <a:fillRect/>
          </a:stretch>
        </p:blipFill>
        <p:spPr>
          <a:xfrm>
            <a:off x="7059272" y="2251347"/>
            <a:ext cx="2084725" cy="2172525"/>
          </a:xfrm>
          <a:prstGeom prst="rect">
            <a:avLst/>
          </a:prstGeom>
          <a:noFill/>
          <a:ln>
            <a:noFill/>
          </a:ln>
        </p:spPr>
      </p:pic>
      <p:sp>
        <p:nvSpPr>
          <p:cNvPr id="185" name="Google Shape;185;p28"/>
          <p:cNvSpPr txBox="1"/>
          <p:nvPr/>
        </p:nvSpPr>
        <p:spPr>
          <a:xfrm>
            <a:off x="5872775" y="1017725"/>
            <a:ext cx="2690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2100">
                <a:solidFill>
                  <a:schemeClr val="dk1"/>
                </a:solidFill>
              </a:rPr>
              <a:t>Μνήμη RAM</a:t>
            </a:r>
            <a:br>
              <a:rPr lang="el" sz="2100">
                <a:solidFill>
                  <a:schemeClr val="dk1"/>
                </a:solidFill>
              </a:rPr>
            </a:br>
            <a:r>
              <a:rPr lang="el" sz="1600">
                <a:solidFill>
                  <a:schemeClr val="dk1"/>
                </a:solidFill>
              </a:rPr>
              <a:t>Προσωρινή αποθήκευση</a:t>
            </a:r>
            <a:endParaRPr sz="1600"/>
          </a:p>
        </p:txBody>
      </p:sp>
      <p:sp>
        <p:nvSpPr>
          <p:cNvPr id="186" name="Google Shape;186;p28"/>
          <p:cNvSpPr txBox="1"/>
          <p:nvPr/>
        </p:nvSpPr>
        <p:spPr>
          <a:xfrm>
            <a:off x="6590450" y="4248325"/>
            <a:ext cx="22917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2100">
                <a:solidFill>
                  <a:schemeClr val="dk1"/>
                </a:solidFill>
              </a:rPr>
              <a:t>Σκληρός Δίσκος</a:t>
            </a:r>
            <a:endParaRPr sz="2100">
              <a:solidFill>
                <a:schemeClr val="dk1"/>
              </a:solidFill>
            </a:endParaRPr>
          </a:p>
          <a:p>
            <a:pPr indent="0" lvl="0" marL="0" rtl="0" algn="ctr">
              <a:spcBef>
                <a:spcPts val="0"/>
              </a:spcBef>
              <a:spcAft>
                <a:spcPts val="0"/>
              </a:spcAft>
              <a:buNone/>
            </a:pPr>
            <a:r>
              <a:rPr lang="el" sz="1600">
                <a:solidFill>
                  <a:schemeClr val="dk1"/>
                </a:solidFill>
              </a:rPr>
              <a:t>Μόνιμη Αποθήκευση</a:t>
            </a:r>
            <a:endParaRPr sz="1600">
              <a:solidFill>
                <a:schemeClr val="dk1"/>
              </a:solidFill>
            </a:endParaRPr>
          </a:p>
        </p:txBody>
      </p:sp>
      <p:pic>
        <p:nvPicPr>
          <p:cNvPr id="187" name="Google Shape;187;p28"/>
          <p:cNvPicPr preferRelativeResize="0"/>
          <p:nvPr/>
        </p:nvPicPr>
        <p:blipFill>
          <a:blip r:embed="rId4">
            <a:alphaModFix/>
          </a:blip>
          <a:stretch>
            <a:fillRect/>
          </a:stretch>
        </p:blipFill>
        <p:spPr>
          <a:xfrm>
            <a:off x="6463875" y="1716150"/>
            <a:ext cx="1014150" cy="1014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Αποθηκευτικά μέσα</a:t>
            </a:r>
            <a:endParaRPr/>
          </a:p>
        </p:txBody>
      </p:sp>
      <p:sp>
        <p:nvSpPr>
          <p:cNvPr id="193" name="Google Shape;193;p29"/>
          <p:cNvSpPr txBox="1"/>
          <p:nvPr>
            <p:ph idx="1" type="body"/>
          </p:nvPr>
        </p:nvSpPr>
        <p:spPr>
          <a:xfrm>
            <a:off x="1761975" y="1152475"/>
            <a:ext cx="7254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600"/>
              <a:t>Βρίσκεται στην Κεντρική Μονάδα του υπολογιστή. Μπορούμε να αποθηκεύουμε σ’ αυτόν περισσότερα δεδομένα από οποιοδήποτε άλλο αποθηκευτικό μέσο και να τα ανακτούμε με μεγάλη ταχύτητα. Σε έναν υπολογιστή υπάρχουν ένας ή και περισσότεροι σκληροί δίσκοι.</a:t>
            </a:r>
            <a:endParaRPr sz="1600"/>
          </a:p>
          <a:p>
            <a:pPr indent="0" lvl="0" marL="0" rtl="0" algn="l">
              <a:spcBef>
                <a:spcPts val="1600"/>
              </a:spcBef>
              <a:spcAft>
                <a:spcPts val="0"/>
              </a:spcAft>
              <a:buNone/>
            </a:pPr>
            <a:r>
              <a:rPr lang="el" sz="1600"/>
              <a:t>Χρησιμοποιούνται ως εναλλακτικά αποθηκευτικά μέσα για τη διαφύλαξη δεδομένων και πληροφοριών καθώς και για τη μεταφορά αποθηκευμένων δεδομένων και εφαρμογών. Συνήθως μπορούμε να γράψουμε μόνο μία φορά σε αυτά. Υπάρχουν, όμως, και τα επανεγγράψιμα (RW).</a:t>
            </a:r>
            <a:endParaRPr sz="1600"/>
          </a:p>
          <a:p>
            <a:pPr indent="0" lvl="0" marL="0" rtl="0" algn="l">
              <a:spcBef>
                <a:spcPts val="1600"/>
              </a:spcBef>
              <a:spcAft>
                <a:spcPts val="1600"/>
              </a:spcAft>
              <a:buNone/>
            </a:pPr>
            <a:r>
              <a:rPr lang="el" sz="1600"/>
              <a:t>Το μέγεθος της, όσο το μικρό μας δάχτυλο, την καθιστά πολύ βολική, κυρίως, για τη μεταφορά δεδομένων</a:t>
            </a:r>
            <a:endParaRPr sz="1600"/>
          </a:p>
        </p:txBody>
      </p:sp>
      <p:pic>
        <p:nvPicPr>
          <p:cNvPr id="194" name="Google Shape;194;p29"/>
          <p:cNvPicPr preferRelativeResize="0"/>
          <p:nvPr/>
        </p:nvPicPr>
        <p:blipFill>
          <a:blip r:embed="rId3">
            <a:alphaModFix/>
          </a:blip>
          <a:stretch>
            <a:fillRect/>
          </a:stretch>
        </p:blipFill>
        <p:spPr>
          <a:xfrm>
            <a:off x="570338" y="1095063"/>
            <a:ext cx="904875" cy="942975"/>
          </a:xfrm>
          <a:prstGeom prst="rect">
            <a:avLst/>
          </a:prstGeom>
          <a:noFill/>
          <a:ln>
            <a:noFill/>
          </a:ln>
        </p:spPr>
      </p:pic>
      <p:pic>
        <p:nvPicPr>
          <p:cNvPr id="195" name="Google Shape;195;p29"/>
          <p:cNvPicPr preferRelativeResize="0"/>
          <p:nvPr/>
        </p:nvPicPr>
        <p:blipFill>
          <a:blip r:embed="rId4">
            <a:alphaModFix/>
          </a:blip>
          <a:stretch>
            <a:fillRect/>
          </a:stretch>
        </p:blipFill>
        <p:spPr>
          <a:xfrm>
            <a:off x="570350" y="2505513"/>
            <a:ext cx="723900" cy="752475"/>
          </a:xfrm>
          <a:prstGeom prst="rect">
            <a:avLst/>
          </a:prstGeom>
          <a:noFill/>
          <a:ln>
            <a:noFill/>
          </a:ln>
        </p:spPr>
      </p:pic>
      <p:pic>
        <p:nvPicPr>
          <p:cNvPr id="196" name="Google Shape;196;p29"/>
          <p:cNvPicPr preferRelativeResize="0"/>
          <p:nvPr/>
        </p:nvPicPr>
        <p:blipFill>
          <a:blip r:embed="rId5">
            <a:alphaModFix/>
          </a:blip>
          <a:stretch>
            <a:fillRect/>
          </a:stretch>
        </p:blipFill>
        <p:spPr>
          <a:xfrm>
            <a:off x="522713" y="3877875"/>
            <a:ext cx="819150" cy="895350"/>
          </a:xfrm>
          <a:prstGeom prst="rect">
            <a:avLst/>
          </a:prstGeom>
          <a:noFill/>
          <a:ln>
            <a:noFill/>
          </a:ln>
        </p:spPr>
      </p:pic>
      <p:sp>
        <p:nvSpPr>
          <p:cNvPr id="197" name="Google Shape;197;p29"/>
          <p:cNvSpPr txBox="1"/>
          <p:nvPr/>
        </p:nvSpPr>
        <p:spPr>
          <a:xfrm>
            <a:off x="-5950" y="1865125"/>
            <a:ext cx="1912800" cy="44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l" sz="1600">
                <a:solidFill>
                  <a:schemeClr val="dk2"/>
                </a:solidFill>
              </a:rPr>
              <a:t>Σκληρός Δίσκος (hard disk) </a:t>
            </a:r>
            <a:endParaRPr b="1" sz="1200"/>
          </a:p>
        </p:txBody>
      </p:sp>
      <p:sp>
        <p:nvSpPr>
          <p:cNvPr id="198" name="Google Shape;198;p29"/>
          <p:cNvSpPr txBox="1"/>
          <p:nvPr/>
        </p:nvSpPr>
        <p:spPr>
          <a:xfrm>
            <a:off x="311700" y="3181800"/>
            <a:ext cx="1209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1600">
                <a:solidFill>
                  <a:schemeClr val="dk2"/>
                </a:solidFill>
              </a:rPr>
              <a:t>CD-RΟΜ</a:t>
            </a:r>
            <a:r>
              <a:rPr b="1" lang="el" sz="1100">
                <a:solidFill>
                  <a:schemeClr val="dk1"/>
                </a:solidFill>
              </a:rPr>
              <a:t>, </a:t>
            </a:r>
            <a:r>
              <a:rPr b="1" lang="el" sz="1600">
                <a:solidFill>
                  <a:schemeClr val="dk2"/>
                </a:solidFill>
              </a:rPr>
              <a:t>DVD-RΟΜ</a:t>
            </a:r>
            <a:endParaRPr/>
          </a:p>
        </p:txBody>
      </p:sp>
      <p:sp>
        <p:nvSpPr>
          <p:cNvPr id="199" name="Google Shape;199;p29"/>
          <p:cNvSpPr txBox="1"/>
          <p:nvPr/>
        </p:nvSpPr>
        <p:spPr>
          <a:xfrm>
            <a:off x="331050" y="4626275"/>
            <a:ext cx="14751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1600">
                <a:solidFill>
                  <a:schemeClr val="dk2"/>
                </a:solidFill>
              </a:rPr>
              <a:t>Μνήμη φλας</a:t>
            </a:r>
            <a:endParaRPr b="1" sz="16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l"/>
              <a:t>Βοήθεια για Εργασία 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 Υπολογιστής μου :-)</a:t>
            </a:r>
            <a:endParaRPr/>
          </a:p>
        </p:txBody>
      </p:sp>
      <p:sp>
        <p:nvSpPr>
          <p:cNvPr id="210" name="Google Shape;21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1"/>
          <p:cNvPicPr preferRelativeResize="0"/>
          <p:nvPr/>
        </p:nvPicPr>
        <p:blipFill>
          <a:blip r:embed="rId3">
            <a:alphaModFix/>
          </a:blip>
          <a:stretch>
            <a:fillRect/>
          </a:stretch>
        </p:blipFill>
        <p:spPr>
          <a:xfrm>
            <a:off x="872825" y="1123225"/>
            <a:ext cx="7123276" cy="3810850"/>
          </a:xfrm>
          <a:prstGeom prst="rect">
            <a:avLst/>
          </a:prstGeom>
          <a:noFill/>
          <a:ln cap="flat" cmpd="sng" w="28575">
            <a:solidFill>
              <a:schemeClr val="dk2"/>
            </a:solidFill>
            <a:prstDash val="solid"/>
            <a:round/>
            <a:headEnd len="sm" w="sm" type="none"/>
            <a:tailEnd len="sm" w="sm" type="none"/>
          </a:ln>
        </p:spPr>
      </p:pic>
      <p:pic>
        <p:nvPicPr>
          <p:cNvPr id="212" name="Google Shape;212;p31"/>
          <p:cNvPicPr preferRelativeResize="0"/>
          <p:nvPr/>
        </p:nvPicPr>
        <p:blipFill>
          <a:blip r:embed="rId4">
            <a:alphaModFix/>
          </a:blip>
          <a:stretch>
            <a:fillRect/>
          </a:stretch>
        </p:blipFill>
        <p:spPr>
          <a:xfrm>
            <a:off x="5879550" y="445025"/>
            <a:ext cx="2952750" cy="14287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Λέξεις και έννοιες κλειδιά</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u="sng">
                <a:solidFill>
                  <a:schemeClr val="hlink"/>
                </a:solidFill>
                <a:hlinkClick r:id="rId3"/>
              </a:rPr>
              <a:t>Υλικό υπολογιστή (Hardware)</a:t>
            </a:r>
            <a:endParaRPr/>
          </a:p>
          <a:p>
            <a:pPr indent="0" lvl="0" marL="0" rtl="0" algn="l">
              <a:spcBef>
                <a:spcPts val="1600"/>
              </a:spcBef>
              <a:spcAft>
                <a:spcPts val="0"/>
              </a:spcAft>
              <a:buNone/>
            </a:pPr>
            <a:r>
              <a:rPr lang="el"/>
              <a:t>Προσωπικός Υπολογιστής (ΡC),</a:t>
            </a:r>
            <a:endParaRPr/>
          </a:p>
          <a:p>
            <a:pPr indent="0" lvl="0" marL="0" rtl="0" algn="l">
              <a:spcBef>
                <a:spcPts val="1600"/>
              </a:spcBef>
              <a:spcAft>
                <a:spcPts val="1600"/>
              </a:spcAft>
              <a:buNone/>
            </a:pPr>
            <a:r>
              <a:rPr lang="el"/>
              <a:t>Συσκευή εισόδου, Συσκευή εξόδου, Οθόνη (Screen), Εκτυπωτής (Printer), Σαρωτής (Scanner), Ποντίκι (Mouse), Πληκτρολόγιο (Keyboard), Αποθηκευτικά μέσα</a:t>
            </a:r>
            <a:endParaRPr/>
          </a:p>
        </p:txBody>
      </p:sp>
      <p:pic>
        <p:nvPicPr>
          <p:cNvPr id="63" name="Google Shape;63;p14"/>
          <p:cNvPicPr preferRelativeResize="0"/>
          <p:nvPr/>
        </p:nvPicPr>
        <p:blipFill>
          <a:blip r:embed="rId4">
            <a:alphaModFix/>
          </a:blip>
          <a:stretch>
            <a:fillRect/>
          </a:stretch>
        </p:blipFill>
        <p:spPr>
          <a:xfrm>
            <a:off x="7403795" y="34120"/>
            <a:ext cx="1692025" cy="63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Οι δικοί σας ΗΥ?</a:t>
            </a:r>
            <a:endParaRPr/>
          </a:p>
        </p:txBody>
      </p:sp>
      <p:sp>
        <p:nvSpPr>
          <p:cNvPr id="218" name="Google Shape;21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highlight>
                  <a:srgbClr val="FFFF00"/>
                </a:highlight>
              </a:rPr>
              <a:t>Ποιά είναι τα κατάλληλα τεχνικά χαρακτηριστικά ενός ΗΥ για να μπορεί να λειτουργήσει ικανοποιητικά;</a:t>
            </a:r>
            <a:endParaRPr>
              <a:highlight>
                <a:srgbClr val="FFFF00"/>
              </a:highlight>
            </a:endParaRPr>
          </a:p>
          <a:p>
            <a:pPr indent="0" lvl="0" marL="0" rtl="0" algn="l">
              <a:spcBef>
                <a:spcPts val="1600"/>
              </a:spcBef>
              <a:spcAft>
                <a:spcPts val="0"/>
              </a:spcAft>
              <a:buNone/>
            </a:pPr>
            <a:r>
              <a:rPr lang="el">
                <a:highlight>
                  <a:srgbClr val="FFFF00"/>
                </a:highlight>
              </a:rPr>
              <a:t>Γιατί κάποιοι ΗΥ πηγαίνουν πολύ αργά; (“</a:t>
            </a:r>
            <a:r>
              <a:rPr lang="el">
                <a:highlight>
                  <a:srgbClr val="FFFF00"/>
                </a:highlight>
              </a:rPr>
              <a:t>κολλάνε</a:t>
            </a:r>
            <a:r>
              <a:rPr lang="el">
                <a:highlight>
                  <a:srgbClr val="FFFF00"/>
                </a:highlight>
              </a:rPr>
              <a:t>” όπως </a:t>
            </a:r>
            <a:r>
              <a:rPr lang="el">
                <a:highlight>
                  <a:srgbClr val="FFFF00"/>
                </a:highlight>
              </a:rPr>
              <a:t>συνηθίζετε</a:t>
            </a:r>
            <a:r>
              <a:rPr lang="el">
                <a:highlight>
                  <a:srgbClr val="FFFF00"/>
                </a:highlight>
              </a:rPr>
              <a:t> να λέτε)</a:t>
            </a:r>
            <a:endParaRPr>
              <a:highlight>
                <a:srgbClr val="FFFF00"/>
              </a:highlight>
            </a:endParaRPr>
          </a:p>
          <a:p>
            <a:pPr indent="0" lvl="0" marL="0" rtl="0" algn="l">
              <a:spcBef>
                <a:spcPts val="1600"/>
              </a:spcBef>
              <a:spcAft>
                <a:spcPts val="0"/>
              </a:spcAft>
              <a:buNone/>
            </a:pPr>
            <a:r>
              <a:rPr lang="el"/>
              <a:t>Επεξεργαστής: &gt;= core i-5 </a:t>
            </a:r>
            <a:endParaRPr/>
          </a:p>
          <a:p>
            <a:pPr indent="0" lvl="0" marL="0" rtl="0" algn="l">
              <a:spcBef>
                <a:spcPts val="1600"/>
              </a:spcBef>
              <a:spcAft>
                <a:spcPts val="0"/>
              </a:spcAft>
              <a:buNone/>
            </a:pPr>
            <a:r>
              <a:rPr lang="el"/>
              <a:t>Κύρια Μνήμη: &gt;= 8 GB</a:t>
            </a:r>
            <a:endParaRPr/>
          </a:p>
          <a:p>
            <a:pPr indent="0" lvl="0" marL="0" rtl="0" algn="l">
              <a:spcBef>
                <a:spcPts val="1600"/>
              </a:spcBef>
              <a:spcAft>
                <a:spcPts val="0"/>
              </a:spcAft>
              <a:buNone/>
            </a:pPr>
            <a:r>
              <a:rPr lang="el"/>
              <a:t>Σκληρός Δίσκος: SSD &gt;= 120</a:t>
            </a:r>
            <a:endParaRPr/>
          </a:p>
          <a:p>
            <a:pPr indent="0" lvl="0" marL="0" rtl="0" algn="l">
              <a:spcBef>
                <a:spcPts val="1600"/>
              </a:spcBef>
              <a:spcAft>
                <a:spcPts val="0"/>
              </a:spcAft>
              <a:buNone/>
            </a:pPr>
            <a:r>
              <a:rPr lang="el"/>
              <a:t>-----------------------</a:t>
            </a:r>
            <a:endParaRPr/>
          </a:p>
          <a:p>
            <a:pPr indent="0" lvl="0" marL="0" rtl="0" algn="l">
              <a:spcBef>
                <a:spcPts val="1600"/>
              </a:spcBef>
              <a:spcAft>
                <a:spcPts val="1600"/>
              </a:spcAft>
              <a:buNone/>
            </a:pPr>
            <a:r>
              <a:rPr lang="el"/>
              <a:t>Κάρτα Γραφικών  &gt;= 2GB</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5" name="Google Shape;225;p33"/>
          <p:cNvPicPr preferRelativeResize="0"/>
          <p:nvPr/>
        </p:nvPicPr>
        <p:blipFill>
          <a:blip r:embed="rId3">
            <a:alphaModFix/>
          </a:blip>
          <a:stretch>
            <a:fillRect/>
          </a:stretch>
        </p:blipFill>
        <p:spPr>
          <a:xfrm>
            <a:off x="791400" y="216425"/>
            <a:ext cx="7226749" cy="4698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 σταθερός μου Υπολογιστής (Desktop)</a:t>
            </a:r>
            <a:endParaRPr/>
          </a:p>
        </p:txBody>
      </p:sp>
      <p:pic>
        <p:nvPicPr>
          <p:cNvPr id="231" name="Google Shape;231;p34"/>
          <p:cNvPicPr preferRelativeResize="0"/>
          <p:nvPr/>
        </p:nvPicPr>
        <p:blipFill rotWithShape="1">
          <a:blip r:embed="rId3">
            <a:alphaModFix/>
          </a:blip>
          <a:srcRect b="-1840" l="0" r="0" t="1840"/>
          <a:stretch/>
        </p:blipFill>
        <p:spPr>
          <a:xfrm>
            <a:off x="624801" y="1152475"/>
            <a:ext cx="7824375" cy="3895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 φορητός μου υπολογιστής (Laptop)</a:t>
            </a:r>
            <a:endParaRPr/>
          </a:p>
        </p:txBody>
      </p:sp>
      <p:pic>
        <p:nvPicPr>
          <p:cNvPr id="237" name="Google Shape;237;p35"/>
          <p:cNvPicPr preferRelativeResize="0"/>
          <p:nvPr/>
        </p:nvPicPr>
        <p:blipFill>
          <a:blip r:embed="rId3">
            <a:alphaModFix/>
          </a:blip>
          <a:stretch>
            <a:fillRect/>
          </a:stretch>
        </p:blipFill>
        <p:spPr>
          <a:xfrm>
            <a:off x="439775" y="1017725"/>
            <a:ext cx="7779526" cy="3911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a:t>Υπάρχουν διάφορα είδη υπολογιστών και διακρίνονται ανάλογα με το μέγεθος και τις δυνατότητες τους:</a:t>
            </a:r>
            <a:endParaRPr/>
          </a:p>
          <a:p>
            <a:pPr indent="-342900" lvl="0" marL="457200" rtl="0" algn="l">
              <a:spcBef>
                <a:spcPts val="1600"/>
              </a:spcBef>
              <a:spcAft>
                <a:spcPts val="0"/>
              </a:spcAft>
              <a:buSzPts val="1800"/>
              <a:buAutoNum type="arabicPeriod"/>
            </a:pPr>
            <a:r>
              <a:rPr lang="el"/>
              <a:t>Υπερυπολογιστές (Supercomputer), σε ερευνητικά κέντρα κ.ά.</a:t>
            </a:r>
            <a:endParaRPr/>
          </a:p>
          <a:p>
            <a:pPr indent="-342900" lvl="0" marL="457200" rtl="0" algn="l">
              <a:spcBef>
                <a:spcPts val="0"/>
              </a:spcBef>
              <a:spcAft>
                <a:spcPts val="0"/>
              </a:spcAft>
              <a:buSzPts val="1800"/>
              <a:buAutoNum type="arabicPeriod"/>
            </a:pPr>
            <a:r>
              <a:rPr lang="el"/>
              <a:t>Μεγάλα Συστήματα (Mainframe), τράπεζες, μεγάλοι οργανισμοί, βιομηχανίες</a:t>
            </a:r>
            <a:endParaRPr/>
          </a:p>
          <a:p>
            <a:pPr indent="-342900" lvl="0" marL="457200" rtl="0" algn="l">
              <a:spcBef>
                <a:spcPts val="0"/>
              </a:spcBef>
              <a:spcAft>
                <a:spcPts val="0"/>
              </a:spcAft>
              <a:buSzPts val="1800"/>
              <a:buAutoNum type="arabicPeriod"/>
            </a:pPr>
            <a:r>
              <a:rPr lang="el"/>
              <a:t>Προσωπικοί Υπολογιστές που αποτελούν την πιο συνηθισμένη κατηγορία υπολογιστών και τέλος</a:t>
            </a:r>
            <a:endParaRPr/>
          </a:p>
          <a:p>
            <a:pPr indent="-342900" lvl="0" marL="457200" rtl="0" algn="l">
              <a:spcBef>
                <a:spcPts val="0"/>
              </a:spcBef>
              <a:spcAft>
                <a:spcPts val="0"/>
              </a:spcAft>
              <a:buSzPts val="1800"/>
              <a:buAutoNum type="arabicPeriod"/>
            </a:pPr>
            <a:r>
              <a:rPr lang="el"/>
              <a:t>τους Υπολογιστές Παλάμης (κάποτε), κινητά τηλέφωνα και tablets σήμερα.</a:t>
            </a:r>
            <a:endParaRPr/>
          </a:p>
          <a:p>
            <a:pPr indent="-342900" lvl="0" marL="457200" rtl="0" algn="l">
              <a:spcBef>
                <a:spcPts val="0"/>
              </a:spcBef>
              <a:spcAft>
                <a:spcPts val="0"/>
              </a:spcAft>
              <a:buSzPts val="1800"/>
              <a:buAutoNum type="arabicPeriod"/>
            </a:pPr>
            <a:r>
              <a:rPr lang="el"/>
              <a:t>Φορητοί Υπολογιστές</a:t>
            </a:r>
            <a:endParaRPr/>
          </a:p>
          <a:p>
            <a:pPr indent="-342900" lvl="0" marL="457200" rtl="0" algn="l">
              <a:spcBef>
                <a:spcPts val="0"/>
              </a:spcBef>
              <a:spcAft>
                <a:spcPts val="0"/>
              </a:spcAft>
              <a:buSzPts val="1800"/>
              <a:buAutoNum type="arabicPeriod"/>
            </a:pPr>
            <a:r>
              <a:rPr lang="el"/>
              <a:t>Άλλοι υπολογιστές (δικό σας…)</a:t>
            </a:r>
            <a:endParaRPr/>
          </a:p>
          <a:p>
            <a:pPr indent="0" lvl="0" marL="0" rtl="0" algn="l">
              <a:spcBef>
                <a:spcPts val="1600"/>
              </a:spcBef>
              <a:spcAft>
                <a:spcPts val="1600"/>
              </a:spcAft>
              <a:buNone/>
            </a:pPr>
            <a:r>
              <a:t/>
            </a:r>
            <a:endParaRPr/>
          </a:p>
        </p:txBody>
      </p:sp>
      <p:sp>
        <p:nvSpPr>
          <p:cNvPr id="243" name="Google Shape;24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Είδη Υπολογιστών</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Που συναντάμε υπολογιστές σήμερα;</a:t>
            </a:r>
            <a:endParaRPr/>
          </a:p>
        </p:txBody>
      </p:sp>
      <p:pic>
        <p:nvPicPr>
          <p:cNvPr id="249" name="Google Shape;249;p37"/>
          <p:cNvPicPr preferRelativeResize="0"/>
          <p:nvPr/>
        </p:nvPicPr>
        <p:blipFill>
          <a:blip r:embed="rId3">
            <a:alphaModFix/>
          </a:blip>
          <a:stretch>
            <a:fillRect/>
          </a:stretch>
        </p:blipFill>
        <p:spPr>
          <a:xfrm>
            <a:off x="800829" y="1044712"/>
            <a:ext cx="7542346" cy="3631938"/>
          </a:xfrm>
          <a:prstGeom prst="rect">
            <a:avLst/>
          </a:prstGeom>
          <a:noFill/>
          <a:ln>
            <a:noFill/>
          </a:ln>
        </p:spPr>
      </p:pic>
      <p:sp>
        <p:nvSpPr>
          <p:cNvPr id="250" name="Google Shape;250;p37"/>
          <p:cNvSpPr txBox="1"/>
          <p:nvPr/>
        </p:nvSpPr>
        <p:spPr>
          <a:xfrm>
            <a:off x="2665500" y="4703625"/>
            <a:ext cx="647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a:t>πηγή: </a:t>
            </a:r>
            <a:r>
              <a:rPr lang="el" u="sng">
                <a:solidFill>
                  <a:schemeClr val="hlink"/>
                </a:solidFill>
                <a:hlinkClick r:id="rId4"/>
              </a:rPr>
              <a:t>https://www.klientsolutech.com/top-10-uses-of-computer-in-our-daily-life/</a:t>
            </a:r>
            <a:r>
              <a:rPr lang="el"/>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Γνωρίζω τον δικό μου Υπολογιστή</a:t>
            </a:r>
            <a:endParaRPr/>
          </a:p>
        </p:txBody>
      </p:sp>
      <p:sp>
        <p:nvSpPr>
          <p:cNvPr id="256" name="Google Shape;256;p3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a:t>Καταγράψτε τα χαρακτηριστικά του δικού σας υπολογιστή</a:t>
            </a:r>
            <a:endParaRPr/>
          </a:p>
          <a:p>
            <a:pPr indent="0" lvl="0" marL="0" rtl="0" algn="l">
              <a:spcBef>
                <a:spcPts val="1600"/>
              </a:spcBef>
              <a:spcAft>
                <a:spcPts val="0"/>
              </a:spcAft>
              <a:buNone/>
            </a:pPr>
            <a:r>
              <a:rPr lang="el"/>
              <a:t>Τα στοιχεία του επεξεργαστή και της κύριας μνήμης θα τα βρείτε κάνοντας δεξί κλικ στο εικονίδιο “Αυτός ο Υπολογιστής” και επιλέγοντας “Ιδιότητες” (δείτε την επόμενη διαφάνεια)</a:t>
            </a:r>
            <a:endParaRPr/>
          </a:p>
          <a:p>
            <a:pPr indent="0" lvl="0" marL="0" rtl="0" algn="l">
              <a:spcBef>
                <a:spcPts val="1600"/>
              </a:spcBef>
              <a:spcAft>
                <a:spcPts val="1600"/>
              </a:spcAft>
              <a:buClr>
                <a:schemeClr val="dk1"/>
              </a:buClr>
              <a:buSzPts val="1100"/>
              <a:buFont typeface="Arial"/>
              <a:buNone/>
            </a:pPr>
            <a:r>
              <a:rPr lang="el"/>
              <a:t>Επιπλέον στοιχεία θα βρείτε κάνοντας κλικ στην επιλογή “Διαχείριση Συσκευών” για να βρείτε πληροφορίες για τις υπόλοιπες συσκευές του υπολογιστή σας καθώς και στο παράθυρο της εξερεύνησης των Windows </a:t>
            </a:r>
            <a:r>
              <a:rPr lang="el"/>
              <a:t>(δείτε την επόμενη διαφάνεια)</a:t>
            </a:r>
            <a:endParaRPr/>
          </a:p>
        </p:txBody>
      </p:sp>
      <p:sp>
        <p:nvSpPr>
          <p:cNvPr id="257" name="Google Shape;257;p3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8" name="Google Shape;258;p38"/>
          <p:cNvPicPr preferRelativeResize="0"/>
          <p:nvPr/>
        </p:nvPicPr>
        <p:blipFill>
          <a:blip r:embed="rId3">
            <a:alphaModFix/>
          </a:blip>
          <a:stretch>
            <a:fillRect/>
          </a:stretch>
        </p:blipFill>
        <p:spPr>
          <a:xfrm>
            <a:off x="4949750" y="1490431"/>
            <a:ext cx="3882550" cy="26392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65" name="Google Shape;265;p3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6" name="Google Shape;266;p39"/>
          <p:cNvPicPr preferRelativeResize="0"/>
          <p:nvPr/>
        </p:nvPicPr>
        <p:blipFill>
          <a:blip r:embed="rId3">
            <a:alphaModFix/>
          </a:blip>
          <a:stretch>
            <a:fillRect/>
          </a:stretch>
        </p:blipFill>
        <p:spPr>
          <a:xfrm>
            <a:off x="149825" y="139310"/>
            <a:ext cx="3699124" cy="3578049"/>
          </a:xfrm>
          <a:prstGeom prst="rect">
            <a:avLst/>
          </a:prstGeom>
          <a:noFill/>
          <a:ln cap="flat" cmpd="sng" w="9525">
            <a:solidFill>
              <a:schemeClr val="dk2"/>
            </a:solidFill>
            <a:prstDash val="solid"/>
            <a:round/>
            <a:headEnd len="sm" w="sm" type="none"/>
            <a:tailEnd len="sm" w="sm" type="none"/>
          </a:ln>
        </p:spPr>
      </p:pic>
      <p:pic>
        <p:nvPicPr>
          <p:cNvPr id="267" name="Google Shape;267;p39"/>
          <p:cNvPicPr preferRelativeResize="0"/>
          <p:nvPr/>
        </p:nvPicPr>
        <p:blipFill>
          <a:blip r:embed="rId4">
            <a:alphaModFix/>
          </a:blip>
          <a:stretch>
            <a:fillRect/>
          </a:stretch>
        </p:blipFill>
        <p:spPr>
          <a:xfrm>
            <a:off x="4359574" y="113900"/>
            <a:ext cx="4196526" cy="2852325"/>
          </a:xfrm>
          <a:prstGeom prst="rect">
            <a:avLst/>
          </a:prstGeom>
          <a:noFill/>
          <a:ln cap="flat" cmpd="sng" w="9525">
            <a:solidFill>
              <a:schemeClr val="dk2"/>
            </a:solidFill>
            <a:prstDash val="solid"/>
            <a:round/>
            <a:headEnd len="sm" w="sm" type="none"/>
            <a:tailEnd len="sm" w="sm" type="none"/>
          </a:ln>
        </p:spPr>
      </p:pic>
      <p:pic>
        <p:nvPicPr>
          <p:cNvPr id="268" name="Google Shape;268;p39"/>
          <p:cNvPicPr preferRelativeResize="0"/>
          <p:nvPr/>
        </p:nvPicPr>
        <p:blipFill>
          <a:blip r:embed="rId5">
            <a:alphaModFix/>
          </a:blip>
          <a:stretch>
            <a:fillRect/>
          </a:stretch>
        </p:blipFill>
        <p:spPr>
          <a:xfrm>
            <a:off x="3200767" y="2571750"/>
            <a:ext cx="3388984" cy="24820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l"/>
              <a:t>Βοήθεια για Εργασία 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a:t>Επίλεξε μία από τις παρακάτω ιστοσελίδες:</a:t>
            </a:r>
            <a:endParaRPr/>
          </a:p>
          <a:p>
            <a:pPr indent="-342900" lvl="0" marL="457200" rtl="0" algn="l">
              <a:spcBef>
                <a:spcPts val="1600"/>
              </a:spcBef>
              <a:spcAft>
                <a:spcPts val="0"/>
              </a:spcAft>
              <a:buSzPts val="1800"/>
              <a:buChar char="●"/>
            </a:pPr>
            <a:r>
              <a:rPr lang="el"/>
              <a:t>του καταστήματος </a:t>
            </a:r>
            <a:r>
              <a:rPr lang="el" u="sng">
                <a:solidFill>
                  <a:schemeClr val="hlink"/>
                </a:solidFill>
                <a:hlinkClick r:id="rId3"/>
              </a:rPr>
              <a:t>ΠΛΑΙΣΙΟ</a:t>
            </a:r>
            <a:endParaRPr/>
          </a:p>
          <a:p>
            <a:pPr indent="-342900" lvl="0" marL="457200" rtl="0" algn="l">
              <a:spcBef>
                <a:spcPts val="0"/>
              </a:spcBef>
              <a:spcAft>
                <a:spcPts val="0"/>
              </a:spcAft>
              <a:buSzPts val="1800"/>
              <a:buChar char="●"/>
            </a:pPr>
            <a:r>
              <a:rPr lang="el"/>
              <a:t>του καταστήματος </a:t>
            </a:r>
            <a:r>
              <a:rPr lang="el" u="sng">
                <a:solidFill>
                  <a:schemeClr val="hlink"/>
                </a:solidFill>
                <a:hlinkClick r:id="rId4"/>
              </a:rPr>
              <a:t>COSMODATA </a:t>
            </a:r>
            <a:endParaRPr/>
          </a:p>
          <a:p>
            <a:pPr indent="-342900" lvl="0" marL="457200" rtl="0" algn="l">
              <a:spcBef>
                <a:spcPts val="0"/>
              </a:spcBef>
              <a:spcAft>
                <a:spcPts val="0"/>
              </a:spcAft>
              <a:buSzPts val="1800"/>
              <a:buChar char="●"/>
            </a:pPr>
            <a:r>
              <a:rPr lang="el"/>
              <a:t>του καταστήματος </a:t>
            </a:r>
            <a:r>
              <a:rPr lang="el" u="sng">
                <a:solidFill>
                  <a:schemeClr val="hlink"/>
                </a:solidFill>
                <a:hlinkClick r:id="rId5"/>
              </a:rPr>
              <a:t>PCSpecialist</a:t>
            </a:r>
            <a:endParaRPr/>
          </a:p>
          <a:p>
            <a:pPr indent="-342900" lvl="0" marL="457200" rtl="0" algn="l">
              <a:spcBef>
                <a:spcPts val="0"/>
              </a:spcBef>
              <a:spcAft>
                <a:spcPts val="0"/>
              </a:spcAft>
              <a:buSzPts val="1800"/>
              <a:buChar char="●"/>
            </a:pPr>
            <a:r>
              <a:rPr lang="el"/>
              <a:t>του καταστήματος </a:t>
            </a:r>
            <a:r>
              <a:rPr lang="el" u="sng">
                <a:solidFill>
                  <a:schemeClr val="hlink"/>
                </a:solidFill>
                <a:hlinkClick r:id="rId6"/>
              </a:rPr>
              <a:t>e-god</a:t>
            </a:r>
            <a:endParaRPr/>
          </a:p>
          <a:p>
            <a:pPr indent="0" lvl="0" marL="0" rtl="0" algn="l">
              <a:spcBef>
                <a:spcPts val="1600"/>
              </a:spcBef>
              <a:spcAft>
                <a:spcPts val="0"/>
              </a:spcAft>
              <a:buNone/>
            </a:pPr>
            <a:r>
              <a:rPr lang="el"/>
              <a:t>και συναρμολόγησε τον υπολογιστή σου κομμάτι-κομμάτι.</a:t>
            </a:r>
            <a:endParaRPr/>
          </a:p>
          <a:p>
            <a:pPr indent="0" lvl="0" marL="0" rtl="0" algn="l">
              <a:spcBef>
                <a:spcPts val="1600"/>
              </a:spcBef>
              <a:spcAft>
                <a:spcPts val="1600"/>
              </a:spcAft>
              <a:buNone/>
            </a:pPr>
            <a:r>
              <a:rPr lang="el"/>
              <a:t>Προσοχή, το κόστος του υπολογιστή σου δεν θα πρέπει να ξεπερνάει τα 900 ευρώ συνολικά.</a:t>
            </a:r>
            <a:endParaRPr/>
          </a:p>
        </p:txBody>
      </p:sp>
      <p:sp>
        <p:nvSpPr>
          <p:cNvPr id="279" name="Google Shape;27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Δημιουργία ενός Υπολογιστή κομμάτι-κομμάτι</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Ερωτήσεις, απορίες…</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Πώς ονομάζονται οι συσκευές του υπολογιστή;</a:t>
            </a:r>
            <a:endParaRPr/>
          </a:p>
          <a:p>
            <a:pPr indent="0" lvl="0" marL="0" rtl="0" algn="l">
              <a:spcBef>
                <a:spcPts val="1600"/>
              </a:spcBef>
              <a:spcAft>
                <a:spcPts val="0"/>
              </a:spcAft>
              <a:buNone/>
            </a:pPr>
            <a:r>
              <a:rPr lang="el"/>
              <a:t>Ποιός συντονίζει όλες αυτές τις συσκευές;</a:t>
            </a:r>
            <a:endParaRPr/>
          </a:p>
          <a:p>
            <a:pPr indent="0" lvl="0" marL="0" rtl="0" algn="l">
              <a:spcBef>
                <a:spcPts val="1600"/>
              </a:spcBef>
              <a:spcAft>
                <a:spcPts val="0"/>
              </a:spcAft>
              <a:buNone/>
            </a:pPr>
            <a:r>
              <a:rPr lang="el"/>
              <a:t>Τι έχει μέσα στο κουτί της κεντρικής μονάδας</a:t>
            </a:r>
            <a:endParaRPr/>
          </a:p>
          <a:p>
            <a:pPr indent="0" lvl="0" marL="0" rtl="0" algn="l">
              <a:spcBef>
                <a:spcPts val="1600"/>
              </a:spcBef>
              <a:spcAft>
                <a:spcPts val="0"/>
              </a:spcAft>
              <a:buNone/>
            </a:pPr>
            <a:r>
              <a:rPr lang="el"/>
              <a:t>Ποιά συσκευή του υπολογιστή κάνει τους υπολογισμούς / πράξεις;</a:t>
            </a:r>
            <a:endParaRPr/>
          </a:p>
          <a:p>
            <a:pPr indent="0" lvl="0" marL="0" rtl="0" algn="l">
              <a:spcBef>
                <a:spcPts val="1600"/>
              </a:spcBef>
              <a:spcAft>
                <a:spcPts val="0"/>
              </a:spcAft>
              <a:buNone/>
            </a:pPr>
            <a:r>
              <a:rPr lang="el"/>
              <a:t>Πώς γίνεται ο υπολογιστής να θυμάται τόσα πολλά πράγματα; Που τα αποθηκεύει;</a:t>
            </a:r>
            <a:endParaRPr/>
          </a:p>
          <a:p>
            <a:pPr indent="0" lvl="0" marL="0" rtl="0" algn="l">
              <a:spcBef>
                <a:spcPts val="1600"/>
              </a:spcBef>
              <a:spcAft>
                <a:spcPts val="1600"/>
              </a:spcAft>
              <a:buNone/>
            </a:pPr>
            <a:r>
              <a:rPr lang="el"/>
              <a:t>Γιατί οι υπολογιστές έχουν χρώμα μαύρο;</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και πώς ξέρουμε ποιά συσκευή είναι γρηγορότερη;</a:t>
            </a:r>
            <a:endParaRPr/>
          </a:p>
        </p:txBody>
      </p:sp>
      <p:sp>
        <p:nvSpPr>
          <p:cNvPr id="285" name="Google Shape;285;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Κατάταξη επεξεργαστών</a:t>
            </a:r>
            <a:br>
              <a:rPr lang="el"/>
            </a:br>
            <a:r>
              <a:rPr lang="el" u="sng">
                <a:solidFill>
                  <a:schemeClr val="hlink"/>
                </a:solidFill>
                <a:hlinkClick r:id="rId3"/>
              </a:rPr>
              <a:t>https://cpu.userbenchmark.com/</a:t>
            </a:r>
            <a:r>
              <a:rPr lang="el"/>
              <a:t> </a:t>
            </a:r>
            <a:endParaRPr/>
          </a:p>
          <a:p>
            <a:pPr indent="0" lvl="0" marL="0" rtl="0" algn="l">
              <a:spcBef>
                <a:spcPts val="1600"/>
              </a:spcBef>
              <a:spcAft>
                <a:spcPts val="0"/>
              </a:spcAft>
              <a:buNone/>
            </a:pPr>
            <a:r>
              <a:rPr lang="el"/>
              <a:t>Κατάταξη καρτών γραφικών</a:t>
            </a:r>
            <a:br>
              <a:rPr lang="el"/>
            </a:br>
            <a:r>
              <a:rPr lang="el" u="sng">
                <a:solidFill>
                  <a:schemeClr val="hlink"/>
                </a:solidFill>
                <a:hlinkClick r:id="rId4"/>
              </a:rPr>
              <a:t>https://gpu.userbenchmark.com/</a:t>
            </a:r>
            <a:r>
              <a:rPr lang="el"/>
              <a:t> </a:t>
            </a:r>
            <a:endParaRPr/>
          </a:p>
          <a:p>
            <a:pPr indent="0" lvl="0" marL="0" rtl="0" algn="l">
              <a:spcBef>
                <a:spcPts val="1600"/>
              </a:spcBef>
              <a:spcAft>
                <a:spcPts val="0"/>
              </a:spcAft>
              <a:buNone/>
            </a:pPr>
            <a:r>
              <a:rPr lang="el"/>
              <a:t>Κατάταξη σκληρών δίσκων (SSD και HDD)</a:t>
            </a:r>
            <a:br>
              <a:rPr lang="el"/>
            </a:br>
            <a:r>
              <a:rPr lang="el" u="sng">
                <a:solidFill>
                  <a:schemeClr val="hlink"/>
                </a:solidFill>
                <a:hlinkClick r:id="rId5"/>
              </a:rPr>
              <a:t>https://ssd.userbenchmark.com/</a:t>
            </a:r>
            <a:r>
              <a:rPr lang="el"/>
              <a:t> | </a:t>
            </a:r>
            <a:r>
              <a:rPr lang="el" u="sng">
                <a:solidFill>
                  <a:schemeClr val="hlink"/>
                </a:solidFill>
                <a:hlinkClick r:id="rId6"/>
              </a:rPr>
              <a:t>https://hdd.userbenchmark.com/</a:t>
            </a:r>
            <a:r>
              <a:rPr lang="el"/>
              <a:t> </a:t>
            </a:r>
            <a:endParaRPr/>
          </a:p>
          <a:p>
            <a:pPr indent="0" lvl="0" marL="0" rtl="0" algn="l">
              <a:spcBef>
                <a:spcPts val="1600"/>
              </a:spcBef>
              <a:spcAft>
                <a:spcPts val="1600"/>
              </a:spcAft>
              <a:buNone/>
            </a:pPr>
            <a:r>
              <a:rPr lang="el"/>
              <a:t>Κατάταξη κύριας μνήμης (RAM)</a:t>
            </a:r>
            <a:br>
              <a:rPr lang="el"/>
            </a:br>
            <a:r>
              <a:rPr lang="el" u="sng">
                <a:solidFill>
                  <a:schemeClr val="hlink"/>
                </a:solidFill>
                <a:hlinkClick r:id="rId7"/>
              </a:rPr>
              <a:t>https://ram.userbenchmark.com/</a:t>
            </a:r>
            <a:r>
              <a:rPr lang="el"/>
              <a:t> </a:t>
            </a:r>
            <a:endParaRPr/>
          </a:p>
        </p:txBody>
      </p:sp>
      <p:pic>
        <p:nvPicPr>
          <p:cNvPr id="286" name="Google Shape;286;p42"/>
          <p:cNvPicPr preferRelativeResize="0"/>
          <p:nvPr/>
        </p:nvPicPr>
        <p:blipFill>
          <a:blip r:embed="rId8">
            <a:alphaModFix/>
          </a:blip>
          <a:stretch>
            <a:fillRect/>
          </a:stretch>
        </p:blipFill>
        <p:spPr>
          <a:xfrm>
            <a:off x="5361974" y="1298523"/>
            <a:ext cx="2228024" cy="1419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l"/>
              <a:t>Βοήθεια για Εργασία 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Χωριζόμαστε σε ομάδες</a:t>
            </a:r>
            <a:endParaRPr/>
          </a:p>
          <a:p>
            <a:pPr indent="0" lvl="0" marL="0" rtl="0" algn="l">
              <a:spcBef>
                <a:spcPts val="1600"/>
              </a:spcBef>
              <a:spcAft>
                <a:spcPts val="0"/>
              </a:spcAft>
              <a:buNone/>
            </a:pPr>
            <a:r>
              <a:rPr lang="el"/>
              <a:t>Αποσυναρμολογούμε με προσοχή την κεντρική μονάδα της ομάδας μας</a:t>
            </a:r>
            <a:endParaRPr/>
          </a:p>
          <a:p>
            <a:pPr indent="0" lvl="0" marL="0" rtl="0" algn="l">
              <a:spcBef>
                <a:spcPts val="1600"/>
              </a:spcBef>
              <a:spcAft>
                <a:spcPts val="0"/>
              </a:spcAft>
              <a:buNone/>
            </a:pPr>
            <a:r>
              <a:rPr lang="el"/>
              <a:t>Σε κάθε συσκευή / εξάρτημα κολλάμε post-it με</a:t>
            </a:r>
            <a:endParaRPr/>
          </a:p>
          <a:p>
            <a:pPr indent="-342900" lvl="0" marL="457200" rtl="0" algn="l">
              <a:spcBef>
                <a:spcPts val="1600"/>
              </a:spcBef>
              <a:spcAft>
                <a:spcPts val="0"/>
              </a:spcAft>
              <a:buSzPts val="1800"/>
              <a:buChar char="●"/>
            </a:pPr>
            <a:r>
              <a:rPr lang="el"/>
              <a:t>το όνομα της συσκευής</a:t>
            </a:r>
            <a:endParaRPr/>
          </a:p>
          <a:p>
            <a:pPr indent="-342900" lvl="0" marL="457200" rtl="0" algn="l">
              <a:spcBef>
                <a:spcPts val="0"/>
              </a:spcBef>
              <a:spcAft>
                <a:spcPts val="0"/>
              </a:spcAft>
              <a:buSzPts val="1800"/>
              <a:buChar char="●"/>
            </a:pPr>
            <a:r>
              <a:rPr lang="el"/>
              <a:t>τον ρόλο της στο υπολογιστικό σύστημα (τι κάνει)</a:t>
            </a:r>
            <a:endParaRPr/>
          </a:p>
          <a:p>
            <a:pPr indent="-342900" lvl="0" marL="457200" rtl="0" algn="l">
              <a:spcBef>
                <a:spcPts val="0"/>
              </a:spcBef>
              <a:spcAft>
                <a:spcPts val="0"/>
              </a:spcAft>
              <a:buSzPts val="1800"/>
              <a:buChar char="●"/>
            </a:pPr>
            <a:r>
              <a:rPr lang="el"/>
              <a:t>το κόστος της (στο περίπου)</a:t>
            </a:r>
            <a:endParaRPr/>
          </a:p>
          <a:p>
            <a:pPr indent="0" lvl="0" marL="0" rtl="0" algn="l">
              <a:spcBef>
                <a:spcPts val="1600"/>
              </a:spcBef>
              <a:spcAft>
                <a:spcPts val="1600"/>
              </a:spcAft>
              <a:buNone/>
            </a:pPr>
            <a:r>
              <a:rPr lang="el"/>
              <a:t>Διαθέσιμος χρόνος 20 λεπτά</a:t>
            </a:r>
            <a:endParaRPr/>
          </a:p>
        </p:txBody>
      </p:sp>
      <p:sp>
        <p:nvSpPr>
          <p:cNvPr id="297" name="Google Shape;29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Τι έχει μέσα της η κεντρική μονάδα του υπολογιστή;</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Οι συσκευές ενός Ηλεκτρονικού Υπολογιστή</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6" name="Google Shape;76;p16"/>
          <p:cNvPicPr preferRelativeResize="0"/>
          <p:nvPr/>
        </p:nvPicPr>
        <p:blipFill>
          <a:blip r:embed="rId3">
            <a:alphaModFix/>
          </a:blip>
          <a:stretch>
            <a:fillRect/>
          </a:stretch>
        </p:blipFill>
        <p:spPr>
          <a:xfrm>
            <a:off x="1797125" y="1102875"/>
            <a:ext cx="7035175" cy="3882570"/>
          </a:xfrm>
          <a:prstGeom prst="rect">
            <a:avLst/>
          </a:prstGeom>
          <a:noFill/>
          <a:ln>
            <a:noFill/>
          </a:ln>
        </p:spPr>
      </p:pic>
      <p:sp>
        <p:nvSpPr>
          <p:cNvPr id="77" name="Google Shape;77;p16"/>
          <p:cNvSpPr/>
          <p:nvPr/>
        </p:nvSpPr>
        <p:spPr>
          <a:xfrm>
            <a:off x="173500" y="1297525"/>
            <a:ext cx="1449600" cy="1023900"/>
          </a:xfrm>
          <a:prstGeom prst="rect">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Πώς τις λένε;</a:t>
            </a:r>
            <a:endParaRPr sz="2000"/>
          </a:p>
        </p:txBody>
      </p:sp>
      <p:sp>
        <p:nvSpPr>
          <p:cNvPr id="78" name="Google Shape;78;p16"/>
          <p:cNvSpPr/>
          <p:nvPr/>
        </p:nvSpPr>
        <p:spPr>
          <a:xfrm>
            <a:off x="173500" y="3780000"/>
            <a:ext cx="1623600" cy="1023900"/>
          </a:xfrm>
          <a:prstGeom prst="rect">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Τι κάνουν;</a:t>
            </a:r>
            <a:endParaRPr sz="2000"/>
          </a:p>
        </p:txBody>
      </p:sp>
      <p:sp>
        <p:nvSpPr>
          <p:cNvPr id="79" name="Google Shape;79;p16"/>
          <p:cNvSpPr/>
          <p:nvPr/>
        </p:nvSpPr>
        <p:spPr>
          <a:xfrm>
            <a:off x="6590700" y="1215925"/>
            <a:ext cx="365100" cy="386100"/>
          </a:xfrm>
          <a:prstGeom prst="rect">
            <a:avLst/>
          </a:prstGeom>
          <a:solidFill>
            <a:srgbClr val="FFFF00"/>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l" sz="1200"/>
              <a:t>12</a:t>
            </a:r>
            <a:endParaRPr b="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Όλα τα τμήματα μαζί αποτελούν το Υλικό Μέρος ενός υπολογιστή ή, για την ακρίβεια, αποτελούν το υλικό ενός υπολογιστικού συστήματος. </a:t>
            </a:r>
            <a:endParaRPr/>
          </a:p>
          <a:p>
            <a:pPr indent="0" lvl="0" marL="0" rtl="0" algn="l">
              <a:spcBef>
                <a:spcPts val="1600"/>
              </a:spcBef>
              <a:spcAft>
                <a:spcPts val="0"/>
              </a:spcAft>
              <a:buNone/>
            </a:pPr>
            <a:r>
              <a:rPr lang="el">
                <a:highlight>
                  <a:schemeClr val="accent6"/>
                </a:highlight>
              </a:rPr>
              <a:t>Γενικά, Υλικό Μέρος (Hardware) του υπολογιστή είναι τα μηχανικά και τα ηλεκτρονικά του μέρη, ό,τι δηλαδή μπορούμε να δούμε και να αγγίξουμε.</a:t>
            </a:r>
            <a:endParaRPr>
              <a:highlight>
                <a:schemeClr val="accent6"/>
              </a:highlight>
            </a:endParaRPr>
          </a:p>
          <a:p>
            <a:pPr indent="0" lvl="0" marL="0" rtl="0" algn="l">
              <a:spcBef>
                <a:spcPts val="1600"/>
              </a:spcBef>
              <a:spcAft>
                <a:spcPts val="0"/>
              </a:spcAft>
              <a:buNone/>
            </a:pPr>
            <a:r>
              <a:rPr lang="el"/>
              <a:t>Σ</a:t>
            </a:r>
            <a:r>
              <a:rPr lang="el"/>
              <a:t>υνδέονται και συνεργάζονται μεταξύ τους, ώστε να </a:t>
            </a:r>
            <a:r>
              <a:rPr lang="el">
                <a:highlight>
                  <a:srgbClr val="FFFF00"/>
                </a:highlight>
              </a:rPr>
              <a:t>λειτουργούν ως σύνολο</a:t>
            </a:r>
            <a:r>
              <a:rPr lang="el"/>
              <a:t>. </a:t>
            </a:r>
            <a:endParaRPr/>
          </a:p>
          <a:p>
            <a:pPr indent="0" lvl="0" marL="0" rtl="0" algn="l">
              <a:spcBef>
                <a:spcPts val="1600"/>
              </a:spcBef>
              <a:spcAft>
                <a:spcPts val="1600"/>
              </a:spcAft>
              <a:buClr>
                <a:schemeClr val="dk1"/>
              </a:buClr>
              <a:buSzPts val="1100"/>
              <a:buFont typeface="Arial"/>
              <a:buNone/>
            </a:pPr>
            <a:r>
              <a:rPr lang="el"/>
              <a:t>Κάθε τμήμα </a:t>
            </a:r>
            <a:r>
              <a:rPr lang="el">
                <a:highlight>
                  <a:srgbClr val="FFFF00"/>
                </a:highlight>
              </a:rPr>
              <a:t>συνεργάζεται </a:t>
            </a:r>
            <a:r>
              <a:rPr lang="el"/>
              <a:t>με τα άλλα, ή ακόμη με κάποια από αυτά, ώστε να εκτελούνται όλες οι απαραίτητες λειτουργίες με ακρίβεια και ταχύτητα. </a:t>
            </a:r>
            <a:endParaRPr/>
          </a:p>
        </p:txBody>
      </p:sp>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Ποιό είναι το υλικό μέρος του υπολογιστή;</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Πώς λειτουργεί ο υπολογιστής;</a:t>
            </a:r>
            <a:endParaRPr/>
          </a:p>
        </p:txBody>
      </p:sp>
      <p:pic>
        <p:nvPicPr>
          <p:cNvPr id="91" name="Google Shape;91;p18"/>
          <p:cNvPicPr preferRelativeResize="0"/>
          <p:nvPr/>
        </p:nvPicPr>
        <p:blipFill>
          <a:blip r:embed="rId3">
            <a:alphaModFix/>
          </a:blip>
          <a:stretch>
            <a:fillRect/>
          </a:stretch>
        </p:blipFill>
        <p:spPr>
          <a:xfrm>
            <a:off x="2148025" y="2222278"/>
            <a:ext cx="5089325" cy="2860175"/>
          </a:xfrm>
          <a:prstGeom prst="rect">
            <a:avLst/>
          </a:prstGeom>
          <a:noFill/>
          <a:ln>
            <a:noFill/>
          </a:ln>
        </p:spPr>
      </p:pic>
      <p:sp>
        <p:nvSpPr>
          <p:cNvPr id="92" name="Google Shape;92;p18"/>
          <p:cNvSpPr/>
          <p:nvPr/>
        </p:nvSpPr>
        <p:spPr>
          <a:xfrm>
            <a:off x="1001800" y="1198375"/>
            <a:ext cx="1911000" cy="1023900"/>
          </a:xfrm>
          <a:prstGeom prst="rect">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Είσοδος</a:t>
            </a:r>
            <a:endParaRPr sz="2000"/>
          </a:p>
          <a:p>
            <a:pPr indent="0" lvl="0" marL="0" rtl="0" algn="ctr">
              <a:spcBef>
                <a:spcPts val="0"/>
              </a:spcBef>
              <a:spcAft>
                <a:spcPts val="0"/>
              </a:spcAft>
              <a:buNone/>
            </a:pPr>
            <a:r>
              <a:rPr lang="el" sz="2000"/>
              <a:t>2, 3</a:t>
            </a:r>
            <a:endParaRPr sz="2000"/>
          </a:p>
        </p:txBody>
      </p:sp>
      <p:sp>
        <p:nvSpPr>
          <p:cNvPr id="93" name="Google Shape;93;p18"/>
          <p:cNvSpPr/>
          <p:nvPr/>
        </p:nvSpPr>
        <p:spPr>
          <a:xfrm>
            <a:off x="3908800" y="1198375"/>
            <a:ext cx="1911000" cy="1023900"/>
          </a:xfrm>
          <a:prstGeom prst="rect">
            <a:avLst/>
          </a:prstGeom>
          <a:solidFill>
            <a:srgbClr val="00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Επεξεργασία</a:t>
            </a:r>
            <a:endParaRPr sz="2000"/>
          </a:p>
        </p:txBody>
      </p:sp>
      <p:sp>
        <p:nvSpPr>
          <p:cNvPr id="94" name="Google Shape;94;p18"/>
          <p:cNvSpPr/>
          <p:nvPr/>
        </p:nvSpPr>
        <p:spPr>
          <a:xfrm>
            <a:off x="6952275" y="1198375"/>
            <a:ext cx="1911000" cy="1023900"/>
          </a:xfrm>
          <a:prstGeom prst="rect">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Έξοδος</a:t>
            </a:r>
            <a:endParaRPr sz="2000"/>
          </a:p>
          <a:p>
            <a:pPr indent="0" lvl="0" marL="0" rtl="0" algn="ctr">
              <a:spcBef>
                <a:spcPts val="0"/>
              </a:spcBef>
              <a:spcAft>
                <a:spcPts val="0"/>
              </a:spcAft>
              <a:buNone/>
            </a:pPr>
            <a:r>
              <a:rPr lang="el" sz="2000"/>
              <a:t>5</a:t>
            </a:r>
            <a:endParaRPr sz="2000"/>
          </a:p>
        </p:txBody>
      </p:sp>
      <p:cxnSp>
        <p:nvCxnSpPr>
          <p:cNvPr id="95" name="Google Shape;95;p18"/>
          <p:cNvCxnSpPr/>
          <p:nvPr/>
        </p:nvCxnSpPr>
        <p:spPr>
          <a:xfrm flipH="1" rot="10800000">
            <a:off x="3083575" y="1685975"/>
            <a:ext cx="687300" cy="4800"/>
          </a:xfrm>
          <a:prstGeom prst="straightConnector1">
            <a:avLst/>
          </a:prstGeom>
          <a:noFill/>
          <a:ln cap="flat" cmpd="sng" w="38100">
            <a:solidFill>
              <a:srgbClr val="595959"/>
            </a:solidFill>
            <a:prstDash val="solid"/>
            <a:round/>
            <a:headEnd len="med" w="med" type="none"/>
            <a:tailEnd len="med" w="med" type="triangle"/>
          </a:ln>
        </p:spPr>
      </p:cxnSp>
      <p:cxnSp>
        <p:nvCxnSpPr>
          <p:cNvPr id="96" name="Google Shape;96;p18"/>
          <p:cNvCxnSpPr/>
          <p:nvPr/>
        </p:nvCxnSpPr>
        <p:spPr>
          <a:xfrm flipH="1" rot="10800000">
            <a:off x="6042388" y="1685975"/>
            <a:ext cx="687300" cy="4800"/>
          </a:xfrm>
          <a:prstGeom prst="straightConnector1">
            <a:avLst/>
          </a:prstGeom>
          <a:noFill/>
          <a:ln cap="flat" cmpd="sng" w="38100">
            <a:solidFill>
              <a:srgbClr val="595959"/>
            </a:solidFill>
            <a:prstDash val="solid"/>
            <a:round/>
            <a:headEnd len="med" w="med" type="none"/>
            <a:tailEnd len="med" w="med" type="triangle"/>
          </a:ln>
        </p:spPr>
      </p:cxnSp>
      <p:pic>
        <p:nvPicPr>
          <p:cNvPr id="97" name="Google Shape;97;p18"/>
          <p:cNvPicPr preferRelativeResize="0"/>
          <p:nvPr/>
        </p:nvPicPr>
        <p:blipFill>
          <a:blip r:embed="rId4">
            <a:alphaModFix/>
          </a:blip>
          <a:stretch>
            <a:fillRect/>
          </a:stretch>
        </p:blipFill>
        <p:spPr>
          <a:xfrm>
            <a:off x="4706475" y="2222275"/>
            <a:ext cx="2598549" cy="2598549"/>
          </a:xfrm>
          <a:prstGeom prst="rect">
            <a:avLst/>
          </a:prstGeom>
          <a:noFill/>
          <a:ln>
            <a:noFill/>
          </a:ln>
        </p:spPr>
      </p:pic>
      <p:sp>
        <p:nvSpPr>
          <p:cNvPr id="98" name="Google Shape;98;p18"/>
          <p:cNvSpPr/>
          <p:nvPr/>
        </p:nvSpPr>
        <p:spPr>
          <a:xfrm>
            <a:off x="137875" y="3009600"/>
            <a:ext cx="1911000" cy="1023900"/>
          </a:xfrm>
          <a:prstGeom prst="rect">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Πώς εισάγονται τα δεδομένα;</a:t>
            </a:r>
            <a:endParaRPr sz="2000"/>
          </a:p>
        </p:txBody>
      </p:sp>
      <p:sp>
        <p:nvSpPr>
          <p:cNvPr id="99" name="Google Shape;99;p18"/>
          <p:cNvSpPr/>
          <p:nvPr/>
        </p:nvSpPr>
        <p:spPr>
          <a:xfrm>
            <a:off x="7237350" y="3009600"/>
            <a:ext cx="1911000" cy="1023900"/>
          </a:xfrm>
          <a:prstGeom prst="rect">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000"/>
              <a:t>Πώς εξάγονται οι πληροφορίες;</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Συσκευές εισόδου / εξόδου</a:t>
            </a:r>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400"/>
              <a:t>Μέσα στην </a:t>
            </a:r>
            <a:r>
              <a:rPr lang="el" sz="1400"/>
              <a:t>Κεντρική Μονάδα (πύργο) του υπολογιστικού συστήματος βρίσκονται διάφορα εξαρτήματα με πιο σημαντικά την Κεντρική Μονάδα Επεξεργασίας (Κ.Μ.Ε., C.P.U.) και την Κύρια Μνήμη του υπολογιστή. </a:t>
            </a:r>
            <a:endParaRPr sz="1400"/>
          </a:p>
          <a:p>
            <a:pPr indent="0" lvl="0" marL="0" rtl="0" algn="l">
              <a:spcBef>
                <a:spcPts val="1600"/>
              </a:spcBef>
              <a:spcAft>
                <a:spcPts val="0"/>
              </a:spcAft>
              <a:buNone/>
            </a:pPr>
            <a:r>
              <a:rPr lang="el" sz="1400"/>
              <a:t>Στην Κ.Μ.Ε. </a:t>
            </a:r>
            <a:r>
              <a:rPr b="1" lang="el" sz="1400">
                <a:highlight>
                  <a:srgbClr val="FFFF00"/>
                </a:highlight>
              </a:rPr>
              <a:t>γίνεται, σύμφωνα με τις οδηγίες μας, η επεξεργασία των δεδομένων</a:t>
            </a:r>
            <a:r>
              <a:rPr lang="el" sz="1400"/>
              <a:t> που εισάγονται στη μνήμη του υπολογιστή.</a:t>
            </a:r>
            <a:endParaRPr sz="1400"/>
          </a:p>
          <a:p>
            <a:pPr indent="0" lvl="0" marL="0" rtl="0" algn="l">
              <a:spcBef>
                <a:spcPts val="1600"/>
              </a:spcBef>
              <a:spcAft>
                <a:spcPts val="0"/>
              </a:spcAft>
              <a:buNone/>
            </a:pPr>
            <a:r>
              <a:rPr lang="el" sz="1400"/>
              <a:t>Για την εισαγωγή των δεδομένων χρησιμοποιούμε διάφορες συσκευές, που ονομάζονται </a:t>
            </a:r>
            <a:r>
              <a:rPr lang="el" sz="1400">
                <a:highlight>
                  <a:schemeClr val="accent6"/>
                </a:highlight>
              </a:rPr>
              <a:t>συσκευές εισόδου</a:t>
            </a:r>
            <a:r>
              <a:rPr lang="el" sz="1400"/>
              <a:t> (πληκτρολόγιο, ποντίκι, μικρόφωνο, κλπ).</a:t>
            </a:r>
            <a:endParaRPr sz="1400"/>
          </a:p>
          <a:p>
            <a:pPr indent="0" lvl="0" marL="0" rtl="0" algn="l">
              <a:spcBef>
                <a:spcPts val="1600"/>
              </a:spcBef>
              <a:spcAft>
                <a:spcPts val="0"/>
              </a:spcAft>
              <a:buNone/>
            </a:pPr>
            <a:r>
              <a:rPr lang="el" sz="1400"/>
              <a:t>Οι συσκευές στις οποίες εμφανίζουν τα αποτελέσματα της επεξεργασίας ονομάζονται </a:t>
            </a:r>
            <a:r>
              <a:rPr lang="el" sz="1400">
                <a:highlight>
                  <a:schemeClr val="accent6"/>
                </a:highlight>
              </a:rPr>
              <a:t>συσκευές εξόδου</a:t>
            </a:r>
            <a:r>
              <a:rPr lang="el" sz="1400"/>
              <a:t> (οθόνη, εκτυπωτής, ηχεία, κλπ).</a:t>
            </a:r>
            <a:endParaRPr sz="1400"/>
          </a:p>
          <a:p>
            <a:pPr indent="0" lvl="0" marL="0" rtl="0" algn="l">
              <a:spcBef>
                <a:spcPts val="1600"/>
              </a:spcBef>
              <a:spcAft>
                <a:spcPts val="1600"/>
              </a:spcAft>
              <a:buNone/>
            </a:pPr>
            <a:r>
              <a:rPr lang="el" sz="1400"/>
              <a:t>Οι συσκευές εισόδου και εξόδου μας δίνουν τη δυνατότητα να επικοινωνούμε με τον υπολογιστή. Συνδέονται με την Κεντρική Μονάδα του υπολογιστή, είτε με καλώδιο (ενσύρματα) είτε χωρίς καλώδιο (ασύρματα)</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20"/>
          <p:cNvGraphicFramePr/>
          <p:nvPr/>
        </p:nvGraphicFramePr>
        <p:xfrm>
          <a:off x="952500" y="413550"/>
          <a:ext cx="3000000" cy="3000000"/>
        </p:xfrm>
        <a:graphic>
          <a:graphicData uri="http://schemas.openxmlformats.org/drawingml/2006/table">
            <a:tbl>
              <a:tblPr>
                <a:noFill/>
                <a:tableStyleId>{605DB037-6225-47D2-9EED-123E6158951A}</a:tableStyleId>
              </a:tblPr>
              <a:tblGrid>
                <a:gridCol w="2413000"/>
                <a:gridCol w="2413000"/>
                <a:gridCol w="2413000"/>
              </a:tblGrid>
              <a:tr h="381000">
                <a:tc>
                  <a:txBody>
                    <a:bodyPr/>
                    <a:lstStyle/>
                    <a:p>
                      <a:pPr indent="0" lvl="0" marL="0" rtl="0" algn="ctr">
                        <a:spcBef>
                          <a:spcPts val="0"/>
                        </a:spcBef>
                        <a:spcAft>
                          <a:spcPts val="0"/>
                        </a:spcAft>
                        <a:buNone/>
                      </a:pPr>
                      <a:r>
                        <a:rPr b="1" lang="el"/>
                        <a:t>Συσκευή</a:t>
                      </a:r>
                      <a:endParaRPr b="1"/>
                    </a:p>
                  </a:txBody>
                  <a:tcPr marT="91425" marB="91425" marR="91425" marL="91425"/>
                </a:tc>
                <a:tc>
                  <a:txBody>
                    <a:bodyPr/>
                    <a:lstStyle/>
                    <a:p>
                      <a:pPr indent="0" lvl="0" marL="0" rtl="0" algn="ctr">
                        <a:spcBef>
                          <a:spcPts val="0"/>
                        </a:spcBef>
                        <a:spcAft>
                          <a:spcPts val="0"/>
                        </a:spcAft>
                        <a:buNone/>
                      </a:pPr>
                      <a:r>
                        <a:rPr b="1" lang="el"/>
                        <a:t>Εισόδου</a:t>
                      </a:r>
                      <a:endParaRPr b="1"/>
                    </a:p>
                  </a:txBody>
                  <a:tcPr marT="91425" marB="91425" marR="91425" marL="91425"/>
                </a:tc>
                <a:tc>
                  <a:txBody>
                    <a:bodyPr/>
                    <a:lstStyle/>
                    <a:p>
                      <a:pPr indent="0" lvl="0" marL="0" rtl="0" algn="ctr">
                        <a:spcBef>
                          <a:spcPts val="0"/>
                        </a:spcBef>
                        <a:spcAft>
                          <a:spcPts val="0"/>
                        </a:spcAft>
                        <a:buNone/>
                      </a:pPr>
                      <a:r>
                        <a:rPr b="1" lang="el"/>
                        <a:t>Εξόδου</a:t>
                      </a:r>
                      <a:endParaRPr b="1"/>
                    </a:p>
                  </a:txBody>
                  <a:tcPr marT="91425" marB="91425" marR="91425" marL="91425"/>
                </a:tc>
              </a:tr>
              <a:tr h="381000">
                <a:tc>
                  <a:txBody>
                    <a:bodyPr/>
                    <a:lstStyle/>
                    <a:p>
                      <a:pPr indent="0" lvl="0" marL="0" rtl="0" algn="l">
                        <a:spcBef>
                          <a:spcPts val="0"/>
                        </a:spcBef>
                        <a:spcAft>
                          <a:spcPts val="0"/>
                        </a:spcAft>
                        <a:buNone/>
                      </a:pPr>
                      <a:r>
                        <a:rPr lang="el"/>
                        <a:t>Οθόνη</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Πληκτρολόγιο</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Ποντίκι</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Ηχεία</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Οθόνη αφής</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Μικρόφωνο</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Κάμερα</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Σαρωτής</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Εκτυπωτής</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r h="381000">
                <a:tc>
                  <a:txBody>
                    <a:bodyPr/>
                    <a:lstStyle/>
                    <a:p>
                      <a:pPr indent="0" lvl="0" marL="0" rtl="0" algn="l">
                        <a:spcBef>
                          <a:spcPts val="0"/>
                        </a:spcBef>
                        <a:spcAft>
                          <a:spcPts val="0"/>
                        </a:spcAft>
                        <a:buNone/>
                      </a:pPr>
                      <a:r>
                        <a:rPr lang="el"/>
                        <a:t>Πολυμηχάνημα</a:t>
                      </a:r>
                      <a:endParaRPr/>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Εννοιολογικός</a:t>
            </a:r>
            <a:r>
              <a:rPr lang="el"/>
              <a:t> χάρτης του Υλικού ενός Υπολογιστή</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Δημιουργήστε τον εννοιολογικό χάρτη του Ηλεκτρονικού Υπολογιστή στην εφαρμογή Popplet (</a:t>
            </a:r>
            <a:r>
              <a:rPr lang="el" u="sng">
                <a:solidFill>
                  <a:schemeClr val="hlink"/>
                </a:solidFill>
                <a:hlinkClick r:id="rId3"/>
              </a:rPr>
              <a:t>https://www.popplet.com/</a:t>
            </a:r>
            <a:r>
              <a:rPr lang="el"/>
              <a:t>) ή την εφαρμογή MindMap (</a:t>
            </a:r>
            <a:r>
              <a:rPr lang="el" u="sng">
                <a:solidFill>
                  <a:schemeClr val="hlink"/>
                </a:solidFill>
                <a:hlinkClick r:id="rId4"/>
              </a:rPr>
              <a:t>https://www.mindmup.com/</a:t>
            </a:r>
            <a:r>
              <a:rPr lang="el"/>
              <a:t>) </a:t>
            </a:r>
            <a:endParaRPr/>
          </a:p>
          <a:p>
            <a:pPr indent="0" lvl="0" marL="0" rtl="0" algn="l">
              <a:spcBef>
                <a:spcPts val="1600"/>
              </a:spcBef>
              <a:spcAft>
                <a:spcPts val="0"/>
              </a:spcAft>
              <a:buNone/>
            </a:pPr>
            <a:r>
              <a:rPr lang="el"/>
              <a:t>Αφού δημιουργήσετε τον εννοιολογικό χάρτη αποθηκεύστε τον στον υπολογιστή σας </a:t>
            </a:r>
            <a:endParaRPr/>
          </a:p>
          <a:p>
            <a:pPr indent="0" lvl="0" marL="0" rtl="0" algn="l">
              <a:spcBef>
                <a:spcPts val="1600"/>
              </a:spcBef>
              <a:spcAft>
                <a:spcPts val="1600"/>
              </a:spcAft>
              <a:buNone/>
            </a:pPr>
            <a:r>
              <a:rPr lang="el"/>
              <a:t>Δείτε τα παραδείγματα που ακολουθούν</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