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image1.png" ContentType="image/png"/>
  <Override PartName="/ppt/media/image2.png" ContentType="image/png"/>
  <Override PartName="/ppt/media/image9.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23.jpeg" ContentType="image/jpeg"/>
  <Override PartName="/ppt/media/image8.png" ContentType="image/png"/>
  <Override PartName="/ppt/media/image10.jpeg" ContentType="image/jpeg"/>
  <Override PartName="/ppt/media/image11.png" ContentType="image/png"/>
  <Override PartName="/ppt/media/image18.jpeg" ContentType="image/jpeg"/>
  <Override PartName="/ppt/media/image12.png" ContentType="image/png"/>
  <Override PartName="/ppt/media/image13.png" ContentType="image/png"/>
  <Override PartName="/ppt/media/image14.png" ContentType="image/png"/>
  <Override PartName="/ppt/media/image15.jpeg" ContentType="image/jpeg"/>
  <Override PartName="/ppt/media/image16.png" ContentType="image/png"/>
  <Override PartName="/ppt/media/image24.jpeg" ContentType="image/jpeg"/>
  <Override PartName="/ppt/media/image17.png" ContentType="image/png"/>
  <Override PartName="/ppt/media/image19.jpeg" ContentType="image/jpeg"/>
  <Override PartName="/ppt/media/image20.jpeg" ContentType="image/jpeg"/>
  <Override PartName="/ppt/media/image21.jpeg" ContentType="image/jpeg"/>
  <Override PartName="/ppt/media/image22.jpeg" ContentType="image/jpeg"/>
  <Override PartName="/ppt/media/image27.png" ContentType="image/png"/>
  <Override PartName="/ppt/media/image25.jpeg" ContentType="image/jpeg"/>
  <Override PartName="/ppt/media/image26.jpeg" ContentType="image/jpeg"/>
  <Override PartName="/ppt/media/image28.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5"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6"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0"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1"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3"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4"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5"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6"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7"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8"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3"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5"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7"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52"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53"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54"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4"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56"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58"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62"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4"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65"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6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69"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70"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72"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73"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74"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75"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76"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77"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2"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4"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6"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6"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9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92"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93"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9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97"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9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00"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01"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03"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04"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0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0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08"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09"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11"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12"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13"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14"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15"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16"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21"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23"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8"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9"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2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26"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31"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32"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36"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3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40"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42"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43"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4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4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47"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48"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50"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51"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52"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53"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54"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55"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1"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3"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65"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66"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0"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71"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72"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7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76"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79"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80"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82"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183"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8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8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87"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188"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90"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191"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192"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193"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194"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195"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2"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4"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05"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7"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09"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10"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11"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1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1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15"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1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19"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14"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15"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21"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22"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24"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25"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26"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227"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29"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230"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231"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232"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233"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234"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39"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41"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43"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44"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6"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48"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49"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50"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17"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19"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52"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53"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54"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56"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58"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60"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261"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63"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64"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65"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266"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68"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269"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270"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271"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272"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273"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7"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78"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0" name="PlaceHolder 2"/>
          <p:cNvSpPr>
            <a:spLocks noGrp="1"/>
          </p:cNvSpPr>
          <p:nvPr>
            <p:ph type="body"/>
          </p:nvPr>
        </p:nvSpPr>
        <p:spPr>
          <a:xfrm>
            <a:off x="504000" y="1768680"/>
            <a:ext cx="907200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2"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83"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1"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3"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5"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87"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88" name="PlaceHolder 3"/>
          <p:cNvSpPr>
            <a:spLocks noGrp="1"/>
          </p:cNvSpPr>
          <p:nvPr>
            <p:ph type="body"/>
          </p:nvPr>
        </p:nvSpPr>
        <p:spPr>
          <a:xfrm>
            <a:off x="5152680" y="1768680"/>
            <a:ext cx="4426920" cy="4384080"/>
          </a:xfrm>
          <a:prstGeom prst="rect">
            <a:avLst/>
          </a:prstGeom>
        </p:spPr>
        <p:txBody>
          <a:bodyPr lIns="0" rIns="0" tIns="0" bIns="0">
            <a:normAutofit/>
          </a:bodyPr>
          <a:p>
            <a:endParaRPr b="0" lang="el-GR" sz="3200" spc="-1" strike="noStrike">
              <a:latin typeface="Arial"/>
            </a:endParaRPr>
          </a:p>
        </p:txBody>
      </p:sp>
      <p:sp>
        <p:nvSpPr>
          <p:cNvPr id="289"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91" name="PlaceHolder 2"/>
          <p:cNvSpPr>
            <a:spLocks noGrp="1"/>
          </p:cNvSpPr>
          <p:nvPr>
            <p:ph type="body"/>
          </p:nvPr>
        </p:nvSpPr>
        <p:spPr>
          <a:xfrm>
            <a:off x="504000" y="1768680"/>
            <a:ext cx="4426920" cy="4384080"/>
          </a:xfrm>
          <a:prstGeom prst="rect">
            <a:avLst/>
          </a:prstGeom>
        </p:spPr>
        <p:txBody>
          <a:bodyPr lIns="0" rIns="0" tIns="0" bIns="0">
            <a:normAutofit/>
          </a:bodyPr>
          <a:p>
            <a:endParaRPr b="0" lang="el-GR" sz="3200" spc="-1" strike="noStrike">
              <a:latin typeface="Arial"/>
            </a:endParaRPr>
          </a:p>
        </p:txBody>
      </p:sp>
      <p:sp>
        <p:nvSpPr>
          <p:cNvPr id="292"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93" name="PlaceHolder 4"/>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95"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2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297" name="PlaceHolder 4"/>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299" name="PlaceHolder 2"/>
          <p:cNvSpPr>
            <a:spLocks noGrp="1"/>
          </p:cNvSpPr>
          <p:nvPr>
            <p:ph type="body"/>
          </p:nvPr>
        </p:nvSpPr>
        <p:spPr>
          <a:xfrm>
            <a:off x="504000" y="1768680"/>
            <a:ext cx="9072000" cy="2090880"/>
          </a:xfrm>
          <a:prstGeom prst="rect">
            <a:avLst/>
          </a:prstGeom>
        </p:spPr>
        <p:txBody>
          <a:bodyPr lIns="0" rIns="0" tIns="0" bIns="0">
            <a:normAutofit/>
          </a:bodyPr>
          <a:p>
            <a:endParaRPr b="0" lang="el-GR" sz="3200" spc="-1" strike="noStrike">
              <a:latin typeface="Arial"/>
            </a:endParaRPr>
          </a:p>
        </p:txBody>
      </p:sp>
      <p:sp>
        <p:nvSpPr>
          <p:cNvPr id="300" name="PlaceHolder 3"/>
          <p:cNvSpPr>
            <a:spLocks noGrp="1"/>
          </p:cNvSpPr>
          <p:nvPr>
            <p:ph type="body"/>
          </p:nvPr>
        </p:nvSpPr>
        <p:spPr>
          <a:xfrm>
            <a:off x="504000" y="4058640"/>
            <a:ext cx="907200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02" name="PlaceHolder 2"/>
          <p:cNvSpPr>
            <a:spLocks noGrp="1"/>
          </p:cNvSpPr>
          <p:nvPr>
            <p:ph type="body"/>
          </p:nvPr>
        </p:nvSpPr>
        <p:spPr>
          <a:xfrm>
            <a:off x="504000" y="1768680"/>
            <a:ext cx="4426920" cy="2090880"/>
          </a:xfrm>
          <a:prstGeom prst="rect">
            <a:avLst/>
          </a:prstGeom>
        </p:spPr>
        <p:txBody>
          <a:bodyPr lIns="0" rIns="0" tIns="0" bIns="0">
            <a:normAutofit/>
          </a:bodyPr>
          <a:p>
            <a:endParaRPr b="0" lang="el-GR" sz="3200" spc="-1" strike="noStrike">
              <a:latin typeface="Arial"/>
            </a:endParaRPr>
          </a:p>
        </p:txBody>
      </p:sp>
      <p:sp>
        <p:nvSpPr>
          <p:cNvPr id="303" name="PlaceHolder 3"/>
          <p:cNvSpPr>
            <a:spLocks noGrp="1"/>
          </p:cNvSpPr>
          <p:nvPr>
            <p:ph type="body"/>
          </p:nvPr>
        </p:nvSpPr>
        <p:spPr>
          <a:xfrm>
            <a:off x="5152680" y="1768680"/>
            <a:ext cx="4426920" cy="2090880"/>
          </a:xfrm>
          <a:prstGeom prst="rect">
            <a:avLst/>
          </a:prstGeom>
        </p:spPr>
        <p:txBody>
          <a:bodyPr lIns="0" rIns="0" tIns="0" bIns="0">
            <a:normAutofit/>
          </a:bodyPr>
          <a:p>
            <a:endParaRPr b="0" lang="el-GR" sz="3200" spc="-1" strike="noStrike">
              <a:latin typeface="Arial"/>
            </a:endParaRPr>
          </a:p>
        </p:txBody>
      </p:sp>
      <p:sp>
        <p:nvSpPr>
          <p:cNvPr id="304" name="PlaceHolder 4"/>
          <p:cNvSpPr>
            <a:spLocks noGrp="1"/>
          </p:cNvSpPr>
          <p:nvPr>
            <p:ph type="body"/>
          </p:nvPr>
        </p:nvSpPr>
        <p:spPr>
          <a:xfrm>
            <a:off x="504000" y="4058640"/>
            <a:ext cx="4426920" cy="2090880"/>
          </a:xfrm>
          <a:prstGeom prst="rect">
            <a:avLst/>
          </a:prstGeom>
        </p:spPr>
        <p:txBody>
          <a:bodyPr lIns="0" rIns="0" tIns="0" bIns="0">
            <a:normAutofit/>
          </a:bodyPr>
          <a:p>
            <a:endParaRPr b="0" lang="el-GR" sz="3200" spc="-1" strike="noStrike">
              <a:latin typeface="Arial"/>
            </a:endParaRPr>
          </a:p>
        </p:txBody>
      </p:sp>
      <p:sp>
        <p:nvSpPr>
          <p:cNvPr id="305" name="PlaceHolder 5"/>
          <p:cNvSpPr>
            <a:spLocks noGrp="1"/>
          </p:cNvSpPr>
          <p:nvPr>
            <p:ph type="body"/>
          </p:nvPr>
        </p:nvSpPr>
        <p:spPr>
          <a:xfrm>
            <a:off x="5152680" y="4058640"/>
            <a:ext cx="4426920" cy="2090880"/>
          </a:xfrm>
          <a:prstGeom prst="rect">
            <a:avLst/>
          </a:prstGeom>
        </p:spPr>
        <p:txBody>
          <a:bodyPr lIns="0" rIns="0" tIns="0" bIns="0">
            <a:normAutofit/>
          </a:bodyPr>
          <a:p>
            <a:endParaRPr b="0" lang="el-GR"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504000" y="3168000"/>
            <a:ext cx="9071280" cy="1261800"/>
          </a:xfrm>
          <a:prstGeom prst="rect">
            <a:avLst/>
          </a:prstGeom>
        </p:spPr>
        <p:txBody>
          <a:bodyPr lIns="0" rIns="0" tIns="0" bIns="0" anchor="ctr"/>
          <a:p>
            <a:pPr algn="ctr"/>
            <a:endParaRPr b="0" lang="el-GR" sz="4400" spc="-1" strike="noStrike">
              <a:latin typeface="Arial"/>
            </a:endParaRPr>
          </a:p>
        </p:txBody>
      </p:sp>
      <p:sp>
        <p:nvSpPr>
          <p:cNvPr id="307" name="PlaceHolder 2"/>
          <p:cNvSpPr>
            <a:spLocks noGrp="1"/>
          </p:cNvSpPr>
          <p:nvPr>
            <p:ph type="body"/>
          </p:nvPr>
        </p:nvSpPr>
        <p:spPr>
          <a:xfrm>
            <a:off x="504000" y="1768680"/>
            <a:ext cx="2921040" cy="2090880"/>
          </a:xfrm>
          <a:prstGeom prst="rect">
            <a:avLst/>
          </a:prstGeom>
        </p:spPr>
        <p:txBody>
          <a:bodyPr lIns="0" rIns="0" tIns="0" bIns="0">
            <a:normAutofit/>
          </a:bodyPr>
          <a:p>
            <a:endParaRPr b="0" lang="el-GR" sz="3200" spc="-1" strike="noStrike">
              <a:latin typeface="Arial"/>
            </a:endParaRPr>
          </a:p>
        </p:txBody>
      </p:sp>
      <p:sp>
        <p:nvSpPr>
          <p:cNvPr id="308" name="PlaceHolder 3"/>
          <p:cNvSpPr>
            <a:spLocks noGrp="1"/>
          </p:cNvSpPr>
          <p:nvPr>
            <p:ph type="body"/>
          </p:nvPr>
        </p:nvSpPr>
        <p:spPr>
          <a:xfrm>
            <a:off x="3571560" y="1768680"/>
            <a:ext cx="2921040" cy="2090880"/>
          </a:xfrm>
          <a:prstGeom prst="rect">
            <a:avLst/>
          </a:prstGeom>
        </p:spPr>
        <p:txBody>
          <a:bodyPr lIns="0" rIns="0" tIns="0" bIns="0">
            <a:normAutofit/>
          </a:bodyPr>
          <a:p>
            <a:endParaRPr b="0" lang="el-GR" sz="3200" spc="-1" strike="noStrike">
              <a:latin typeface="Arial"/>
            </a:endParaRPr>
          </a:p>
        </p:txBody>
      </p:sp>
      <p:sp>
        <p:nvSpPr>
          <p:cNvPr id="309" name="PlaceHolder 4"/>
          <p:cNvSpPr>
            <a:spLocks noGrp="1"/>
          </p:cNvSpPr>
          <p:nvPr>
            <p:ph type="body"/>
          </p:nvPr>
        </p:nvSpPr>
        <p:spPr>
          <a:xfrm>
            <a:off x="6639120" y="1768680"/>
            <a:ext cx="2921040" cy="2090880"/>
          </a:xfrm>
          <a:prstGeom prst="rect">
            <a:avLst/>
          </a:prstGeom>
        </p:spPr>
        <p:txBody>
          <a:bodyPr lIns="0" rIns="0" tIns="0" bIns="0">
            <a:normAutofit/>
          </a:bodyPr>
          <a:p>
            <a:endParaRPr b="0" lang="el-GR" sz="3200" spc="-1" strike="noStrike">
              <a:latin typeface="Arial"/>
            </a:endParaRPr>
          </a:p>
        </p:txBody>
      </p:sp>
      <p:sp>
        <p:nvSpPr>
          <p:cNvPr id="310" name="PlaceHolder 5"/>
          <p:cNvSpPr>
            <a:spLocks noGrp="1"/>
          </p:cNvSpPr>
          <p:nvPr>
            <p:ph type="body"/>
          </p:nvPr>
        </p:nvSpPr>
        <p:spPr>
          <a:xfrm>
            <a:off x="504000" y="4058640"/>
            <a:ext cx="2921040" cy="2090880"/>
          </a:xfrm>
          <a:prstGeom prst="rect">
            <a:avLst/>
          </a:prstGeom>
        </p:spPr>
        <p:txBody>
          <a:bodyPr lIns="0" rIns="0" tIns="0" bIns="0">
            <a:normAutofit/>
          </a:bodyPr>
          <a:p>
            <a:endParaRPr b="0" lang="el-GR" sz="3200" spc="-1" strike="noStrike">
              <a:latin typeface="Arial"/>
            </a:endParaRPr>
          </a:p>
        </p:txBody>
      </p:sp>
      <p:sp>
        <p:nvSpPr>
          <p:cNvPr id="311" name="PlaceHolder 6"/>
          <p:cNvSpPr>
            <a:spLocks noGrp="1"/>
          </p:cNvSpPr>
          <p:nvPr>
            <p:ph type="body"/>
          </p:nvPr>
        </p:nvSpPr>
        <p:spPr>
          <a:xfrm>
            <a:off x="3571560" y="4058640"/>
            <a:ext cx="2921040" cy="2090880"/>
          </a:xfrm>
          <a:prstGeom prst="rect">
            <a:avLst/>
          </a:prstGeom>
        </p:spPr>
        <p:txBody>
          <a:bodyPr lIns="0" rIns="0" tIns="0" bIns="0">
            <a:normAutofit/>
          </a:bodyPr>
          <a:p>
            <a:endParaRPr b="0" lang="el-GR" sz="3200" spc="-1" strike="noStrike">
              <a:latin typeface="Arial"/>
            </a:endParaRPr>
          </a:p>
        </p:txBody>
      </p:sp>
      <p:sp>
        <p:nvSpPr>
          <p:cNvPr id="312" name="PlaceHolder 7"/>
          <p:cNvSpPr>
            <a:spLocks noGrp="1"/>
          </p:cNvSpPr>
          <p:nvPr>
            <p:ph type="body"/>
          </p:nvPr>
        </p:nvSpPr>
        <p:spPr>
          <a:xfrm>
            <a:off x="6639120" y="4058640"/>
            <a:ext cx="2921040" cy="2090880"/>
          </a:xfrm>
          <a:prstGeom prst="rect">
            <a:avLst/>
          </a:prstGeom>
        </p:spPr>
        <p:txBody>
          <a:bodyPr lIns="0" rIns="0" tIns="0" bIns="0">
            <a:normAutofit/>
          </a:bodyPr>
          <a:p>
            <a:endParaRPr b="0" lang="el-G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 descr=""/>
          <p:cNvPicPr/>
          <p:nvPr/>
        </p:nvPicPr>
        <p:blipFill>
          <a:blip r:embed="rId2"/>
          <a:stretch/>
        </p:blipFill>
        <p:spPr>
          <a:xfrm>
            <a:off x="0" y="0"/>
            <a:ext cx="10079640" cy="7559640"/>
          </a:xfrm>
          <a:prstGeom prst="rect">
            <a:avLst/>
          </a:prstGeom>
          <a:ln>
            <a:noFill/>
          </a:ln>
        </p:spPr>
      </p:pic>
      <p:sp>
        <p:nvSpPr>
          <p:cNvPr id="1"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2"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 descr=""/>
          <p:cNvPicPr/>
          <p:nvPr/>
        </p:nvPicPr>
        <p:blipFill>
          <a:blip r:embed="rId2"/>
          <a:stretch/>
        </p:blipFill>
        <p:spPr>
          <a:xfrm>
            <a:off x="0" y="-1440"/>
            <a:ext cx="10079640" cy="7561080"/>
          </a:xfrm>
          <a:prstGeom prst="rect">
            <a:avLst/>
          </a:prstGeom>
          <a:ln>
            <a:noFill/>
          </a:ln>
        </p:spPr>
      </p:pic>
      <p:sp>
        <p:nvSpPr>
          <p:cNvPr id="40"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41"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 descr=""/>
          <p:cNvPicPr/>
          <p:nvPr/>
        </p:nvPicPr>
        <p:blipFill>
          <a:blip r:embed="rId2"/>
          <a:stretch/>
        </p:blipFill>
        <p:spPr>
          <a:xfrm>
            <a:off x="0" y="0"/>
            <a:ext cx="10079640" cy="7559640"/>
          </a:xfrm>
          <a:prstGeom prst="rect">
            <a:avLst/>
          </a:prstGeom>
          <a:ln>
            <a:noFill/>
          </a:ln>
        </p:spPr>
      </p:pic>
      <p:sp>
        <p:nvSpPr>
          <p:cNvPr id="79"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80"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2"/>
          <a:stretch/>
        </p:blipFill>
        <p:spPr>
          <a:xfrm>
            <a:off x="0" y="0"/>
            <a:ext cx="10079640" cy="7559640"/>
          </a:xfrm>
          <a:prstGeom prst="rect">
            <a:avLst/>
          </a:prstGeom>
          <a:ln>
            <a:noFill/>
          </a:ln>
        </p:spPr>
      </p:pic>
      <p:sp>
        <p:nvSpPr>
          <p:cNvPr id="118"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19"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 descr=""/>
          <p:cNvPicPr/>
          <p:nvPr/>
        </p:nvPicPr>
        <p:blipFill>
          <a:blip r:embed="rId2"/>
          <a:stretch/>
        </p:blipFill>
        <p:spPr>
          <a:xfrm>
            <a:off x="0" y="0"/>
            <a:ext cx="10079640" cy="7559640"/>
          </a:xfrm>
          <a:prstGeom prst="rect">
            <a:avLst/>
          </a:prstGeom>
          <a:ln>
            <a:noFill/>
          </a:ln>
        </p:spPr>
      </p:pic>
      <p:sp>
        <p:nvSpPr>
          <p:cNvPr id="157"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58" name="PlaceHolder 2"/>
          <p:cNvSpPr>
            <a:spLocks noGrp="1"/>
          </p:cNvSpPr>
          <p:nvPr>
            <p:ph type="body"/>
          </p:nvPr>
        </p:nvSpPr>
        <p:spPr>
          <a:xfrm>
            <a:off x="504000" y="4752000"/>
            <a:ext cx="432792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
        <p:nvSpPr>
          <p:cNvPr id="159" name="PlaceHolder 3"/>
          <p:cNvSpPr>
            <a:spLocks noGrp="1"/>
          </p:cNvSpPr>
          <p:nvPr>
            <p:ph type="body"/>
          </p:nvPr>
        </p:nvSpPr>
        <p:spPr>
          <a:xfrm>
            <a:off x="5049000" y="4752000"/>
            <a:ext cx="432792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1800" spc="-1" strike="noStrike">
                <a:latin typeface="Arial"/>
              </a:rPr>
              <a:t>Πατήστε για επεξεργασία της μορφής κειμένου διάρθρωσης</a:t>
            </a:r>
            <a:endParaRPr b="0" lang="el-GR" sz="1800" spc="-1" strike="noStrike">
              <a:latin typeface="Arial"/>
            </a:endParaRPr>
          </a:p>
          <a:p>
            <a:pPr lvl="1" marL="864000" indent="-324000">
              <a:spcBef>
                <a:spcPts val="1134"/>
              </a:spcBef>
              <a:buClr>
                <a:srgbClr val="000000"/>
              </a:buClr>
              <a:buSzPct val="75000"/>
              <a:buFont typeface="Symbol" charset="2"/>
              <a:buChar char=""/>
            </a:pPr>
            <a:r>
              <a:rPr b="0" lang="el-GR" sz="1800" spc="-1" strike="noStrike">
                <a:latin typeface="Arial"/>
              </a:rPr>
              <a:t>Δεύτερο επίπεδο διάρθρωσης</a:t>
            </a:r>
            <a:endParaRPr b="0" lang="el-GR" sz="1800" spc="-1" strike="noStrike">
              <a:latin typeface="Arial"/>
            </a:endParaRPr>
          </a:p>
          <a:p>
            <a:pPr lvl="2" marL="1296000" indent="-288000">
              <a:spcBef>
                <a:spcPts val="850"/>
              </a:spcBef>
              <a:buClr>
                <a:srgbClr val="000000"/>
              </a:buClr>
              <a:buSzPct val="45000"/>
              <a:buFont typeface="Wingdings" charset="2"/>
              <a:buChar char=""/>
            </a:pPr>
            <a:r>
              <a:rPr b="0" lang="el-GR" sz="1800" spc="-1" strike="noStrike">
                <a:latin typeface="Arial"/>
              </a:rPr>
              <a:t>Τρίτο επίπεδο διάρθρωσης</a:t>
            </a:r>
            <a:endParaRPr b="0" lang="el-GR" sz="1800" spc="-1" strike="noStrike">
              <a:latin typeface="Arial"/>
            </a:endParaRPr>
          </a:p>
          <a:p>
            <a:pPr lvl="3" marL="1728000" indent="-216000">
              <a:spcBef>
                <a:spcPts val="567"/>
              </a:spcBef>
              <a:buClr>
                <a:srgbClr val="000000"/>
              </a:buClr>
              <a:buSzPct val="75000"/>
              <a:buFont typeface="Symbol" charset="2"/>
              <a:buChar char=""/>
            </a:pPr>
            <a:r>
              <a:rPr b="0" lang="el-GR" sz="1800" spc="-1" strike="noStrike">
                <a:latin typeface="Arial"/>
              </a:rPr>
              <a:t>Τέταρτο επίπεδο διάρθρωσης</a:t>
            </a:r>
            <a:endParaRPr b="0" lang="el-GR" sz="1800" spc="-1" strike="noStrike">
              <a:latin typeface="Arial"/>
            </a:endParaRPr>
          </a:p>
          <a:p>
            <a:pPr lvl="4" marL="2160000" indent="-216000">
              <a:spcBef>
                <a:spcPts val="283"/>
              </a:spcBef>
              <a:buClr>
                <a:srgbClr val="000000"/>
              </a:buClr>
              <a:buSzPct val="45000"/>
              <a:buFont typeface="Wingdings" charset="2"/>
              <a:buChar char=""/>
            </a:pPr>
            <a:r>
              <a:rPr b="0" lang="el-GR" sz="1800" spc="-1" strike="noStrike">
                <a:latin typeface="Arial"/>
              </a:rPr>
              <a:t>Πέμπτο επίπεδο διάρθρωσης</a:t>
            </a:r>
            <a:endParaRPr b="0" lang="el-GR" sz="1800" spc="-1" strike="noStrike">
              <a:latin typeface="Arial"/>
            </a:endParaRPr>
          </a:p>
          <a:p>
            <a:pPr lvl="5" marL="2592000" indent="-216000">
              <a:spcBef>
                <a:spcPts val="283"/>
              </a:spcBef>
              <a:buClr>
                <a:srgbClr val="000000"/>
              </a:buClr>
              <a:buSzPct val="45000"/>
              <a:buFont typeface="Wingdings" charset="2"/>
              <a:buChar char=""/>
            </a:pPr>
            <a:r>
              <a:rPr b="0" lang="el-GR" sz="1800" spc="-1" strike="noStrike">
                <a:latin typeface="Arial"/>
              </a:rPr>
              <a:t>Έκτο επίπεδο διάρθρωσης</a:t>
            </a:r>
            <a:endParaRPr b="0" lang="el-GR" sz="1800" spc="-1" strike="noStrike">
              <a:latin typeface="Arial"/>
            </a:endParaRPr>
          </a:p>
          <a:p>
            <a:pPr lvl="6" marL="3024000" indent="-216000">
              <a:spcBef>
                <a:spcPts val="283"/>
              </a:spcBef>
              <a:buClr>
                <a:srgbClr val="000000"/>
              </a:buClr>
              <a:buSzPct val="45000"/>
              <a:buFont typeface="Wingdings" charset="2"/>
              <a:buChar char=""/>
            </a:pPr>
            <a:r>
              <a:rPr b="0" lang="el-GR" sz="1800" spc="-1" strike="noStrike">
                <a:latin typeface="Arial"/>
              </a:rPr>
              <a:t>Έβδομο επίπεδο διάρθρωσης</a:t>
            </a:r>
            <a:endParaRPr b="0" lang="el-GR"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 descr=""/>
          <p:cNvPicPr/>
          <p:nvPr/>
        </p:nvPicPr>
        <p:blipFill>
          <a:blip r:embed="rId2"/>
          <a:stretch/>
        </p:blipFill>
        <p:spPr>
          <a:xfrm>
            <a:off x="0" y="0"/>
            <a:ext cx="10079640" cy="7559640"/>
          </a:xfrm>
          <a:prstGeom prst="rect">
            <a:avLst/>
          </a:prstGeom>
          <a:ln>
            <a:noFill/>
          </a:ln>
        </p:spPr>
      </p:pic>
      <p:sp>
        <p:nvSpPr>
          <p:cNvPr id="197"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198"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 descr=""/>
          <p:cNvPicPr/>
          <p:nvPr/>
        </p:nvPicPr>
        <p:blipFill>
          <a:blip r:embed="rId2"/>
          <a:stretch/>
        </p:blipFill>
        <p:spPr>
          <a:xfrm>
            <a:off x="0" y="0"/>
            <a:ext cx="10079640" cy="7559640"/>
          </a:xfrm>
          <a:prstGeom prst="rect">
            <a:avLst/>
          </a:prstGeom>
          <a:ln>
            <a:noFill/>
          </a:ln>
        </p:spPr>
      </p:pic>
      <p:sp>
        <p:nvSpPr>
          <p:cNvPr id="236" name="PlaceHolder 1"/>
          <p:cNvSpPr>
            <a:spLocks noGrp="1"/>
          </p:cNvSpPr>
          <p:nvPr>
            <p:ph type="title"/>
          </p:nvPr>
        </p:nvSpPr>
        <p:spPr>
          <a:xfrm>
            <a:off x="504000" y="301320"/>
            <a:ext cx="9072000" cy="1261800"/>
          </a:xfrm>
          <a:prstGeom prst="rect">
            <a:avLst/>
          </a:prstGeom>
        </p:spPr>
        <p:txBody>
          <a:bodyPr lIns="0" rIns="0" tIns="0" bIns="0" anchor="ctr"/>
          <a:p>
            <a:pPr algn="ctr"/>
            <a:r>
              <a:rPr b="0" lang="el-GR" sz="4400" spc="-1" strike="noStrike">
                <a:latin typeface="Arial"/>
              </a:rPr>
              <a:t>Πατήστε για επεξεργασία της μορφής κειμένου του τίτλου</a:t>
            </a:r>
            <a:endParaRPr b="0" lang="el-GR" sz="4400" spc="-1" strike="noStrike">
              <a:latin typeface="Arial"/>
            </a:endParaRPr>
          </a:p>
        </p:txBody>
      </p:sp>
      <p:sp>
        <p:nvSpPr>
          <p:cNvPr id="237"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4" name="" descr=""/>
          <p:cNvPicPr/>
          <p:nvPr/>
        </p:nvPicPr>
        <p:blipFill>
          <a:blip r:embed="rId2"/>
          <a:stretch/>
        </p:blipFill>
        <p:spPr>
          <a:xfrm>
            <a:off x="0" y="0"/>
            <a:ext cx="10079640" cy="7559640"/>
          </a:xfrm>
          <a:prstGeom prst="rect">
            <a:avLst/>
          </a:prstGeom>
          <a:ln>
            <a:noFill/>
          </a:ln>
        </p:spPr>
      </p:pic>
      <p:sp>
        <p:nvSpPr>
          <p:cNvPr id="275"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l-GR" sz="1800" spc="-1" strike="noStrike">
                <a:latin typeface="Arial"/>
              </a:rPr>
              <a:t>Πατήστε για επεξεργασία της μορφής κειμένου του τίτλου</a:t>
            </a:r>
            <a:endParaRPr b="0" lang="el-GR" sz="1800" spc="-1" strike="noStrike">
              <a:latin typeface="Arial"/>
            </a:endParaRPr>
          </a:p>
        </p:txBody>
      </p:sp>
      <p:sp>
        <p:nvSpPr>
          <p:cNvPr id="276"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latin typeface="Arial"/>
              </a:rPr>
              <a:t>Πατήστε για επεξεργασία της μορφής κειμένου διάρθρωσης</a:t>
            </a:r>
            <a:endParaRPr b="0" lang="el-GR" sz="3200" spc="-1" strike="noStrike">
              <a:latin typeface="Arial"/>
            </a:endParaRPr>
          </a:p>
          <a:p>
            <a:pPr lvl="1" marL="864000" indent="-324000">
              <a:spcBef>
                <a:spcPts val="1134"/>
              </a:spcBef>
              <a:buClr>
                <a:srgbClr val="000000"/>
              </a:buClr>
              <a:buSzPct val="75000"/>
              <a:buFont typeface="Symbol" charset="2"/>
              <a:buChar char=""/>
            </a:pPr>
            <a:r>
              <a:rPr b="0" lang="el-GR" sz="2800" spc="-1" strike="noStrike">
                <a:latin typeface="Arial"/>
              </a:rPr>
              <a:t>Δεύτερο επίπεδο διάρθρωσης</a:t>
            </a:r>
            <a:endParaRPr b="0" lang="el-GR" sz="2800" spc="-1" strike="noStrike">
              <a:latin typeface="Arial"/>
            </a:endParaRPr>
          </a:p>
          <a:p>
            <a:pPr lvl="2" marL="1296000" indent="-288000">
              <a:spcBef>
                <a:spcPts val="850"/>
              </a:spcBef>
              <a:buClr>
                <a:srgbClr val="000000"/>
              </a:buClr>
              <a:buSzPct val="45000"/>
              <a:buFont typeface="Wingdings" charset="2"/>
              <a:buChar char=""/>
            </a:pPr>
            <a:r>
              <a:rPr b="0" lang="el-GR" sz="2400" spc="-1" strike="noStrike">
                <a:latin typeface="Arial"/>
              </a:rPr>
              <a:t>Τρίτο επίπεδο διάρθρωσης</a:t>
            </a:r>
            <a:endParaRPr b="0" lang="el-GR" sz="2400" spc="-1" strike="noStrike">
              <a:latin typeface="Arial"/>
            </a:endParaRPr>
          </a:p>
          <a:p>
            <a:pPr lvl="3" marL="1728000" indent="-216000">
              <a:spcBef>
                <a:spcPts val="567"/>
              </a:spcBef>
              <a:buClr>
                <a:srgbClr val="000000"/>
              </a:buClr>
              <a:buSzPct val="75000"/>
              <a:buFont typeface="Symbol" charset="2"/>
              <a:buChar char=""/>
            </a:pPr>
            <a:r>
              <a:rPr b="0" lang="el-GR" sz="2000" spc="-1" strike="noStrike">
                <a:latin typeface="Arial"/>
              </a:rPr>
              <a:t>Τέταρτο επίπεδο διάρθρωσης</a:t>
            </a:r>
            <a:endParaRPr b="0" lang="el-GR" sz="2000" spc="-1" strike="noStrike">
              <a:latin typeface="Arial"/>
            </a:endParaRPr>
          </a:p>
          <a:p>
            <a:pPr lvl="4" marL="2160000" indent="-216000">
              <a:spcBef>
                <a:spcPts val="283"/>
              </a:spcBef>
              <a:buClr>
                <a:srgbClr val="000000"/>
              </a:buClr>
              <a:buSzPct val="45000"/>
              <a:buFont typeface="Wingdings" charset="2"/>
              <a:buChar char=""/>
            </a:pPr>
            <a:r>
              <a:rPr b="0" lang="el-GR" sz="2000" spc="-1" strike="noStrike">
                <a:latin typeface="Arial"/>
              </a:rPr>
              <a:t>Πέμπτο επίπεδο διάρθρωσης</a:t>
            </a:r>
            <a:endParaRPr b="0" lang="el-GR" sz="2000" spc="-1" strike="noStrike">
              <a:latin typeface="Arial"/>
            </a:endParaRPr>
          </a:p>
          <a:p>
            <a:pPr lvl="5" marL="2592000" indent="-216000">
              <a:spcBef>
                <a:spcPts val="283"/>
              </a:spcBef>
              <a:buClr>
                <a:srgbClr val="000000"/>
              </a:buClr>
              <a:buSzPct val="45000"/>
              <a:buFont typeface="Wingdings" charset="2"/>
              <a:buChar char=""/>
            </a:pPr>
            <a:r>
              <a:rPr b="0" lang="el-GR" sz="2000" spc="-1" strike="noStrike">
                <a:latin typeface="Arial"/>
              </a:rPr>
              <a:t>Έκτο επίπεδο διάρθρωσης</a:t>
            </a:r>
            <a:endParaRPr b="0" lang="el-GR" sz="2000" spc="-1" strike="noStrike">
              <a:latin typeface="Arial"/>
            </a:endParaRPr>
          </a:p>
          <a:p>
            <a:pPr lvl="6" marL="3024000" indent="-216000">
              <a:spcBef>
                <a:spcPts val="283"/>
              </a:spcBef>
              <a:buClr>
                <a:srgbClr val="000000"/>
              </a:buClr>
              <a:buSzPct val="45000"/>
              <a:buFont typeface="Wingdings" charset="2"/>
              <a:buChar char=""/>
            </a:pPr>
            <a:r>
              <a:rPr b="0" lang="el-GR" sz="2000" spc="-1" strike="noStrike">
                <a:latin typeface="Arial"/>
              </a:rPr>
              <a:t>Έβδομο επίπεδο διάρθρωσης</a:t>
            </a:r>
            <a:endParaRPr b="0" lang="el-G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52.xml"/>
</Relationships>
</file>

<file path=ppt/slides/_rels/slide1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65.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52.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jpeg"/><Relationship Id="rId3" Type="http://schemas.openxmlformats.org/officeDocument/2006/relationships/slideLayout" Target="../slideLayouts/slideLayout52.xml"/>
</Relationships>
</file>

<file path=ppt/slides/_rels/slide1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65.xml"/>
</Relationships>
</file>

<file path=ppt/slides/_rels/slide15.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slideLayout" Target="../slideLayouts/slideLayout65.xml"/>
</Relationships>
</file>

<file path=ppt/slides/_rels/slide1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52.xml"/>
</Relationships>
</file>

<file path=ppt/slides/_rels/slide1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73.xml"/>
</Relationships>
</file>

<file path=ppt/slides/_rels/slide1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52.xml"/>
</Relationships>
</file>

<file path=ppt/slides/_rels/slide1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8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52.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5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504000" y="3168000"/>
            <a:ext cx="9071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1" lang="el-GR" sz="6000" spc="-1" strike="noStrike">
                <a:solidFill>
                  <a:srgbClr val="000000"/>
                </a:solidFill>
                <a:latin typeface="Palatino Linotype"/>
              </a:rPr>
              <a:t>ΚΛΑΣΙΚΗ ΤΕΧΝΗ</a:t>
            </a:r>
            <a:r>
              <a:rPr b="1" lang="el-GR" sz="4800" spc="-1" strike="noStrike">
                <a:solidFill>
                  <a:srgbClr val="000000"/>
                </a:solidFill>
                <a:latin typeface="Palatino Linotype"/>
              </a:rPr>
              <a:t> </a:t>
            </a:r>
            <a:br/>
            <a:r>
              <a:rPr b="1" lang="el-GR" sz="4800" spc="-1" strike="noStrike">
                <a:solidFill>
                  <a:srgbClr val="000000"/>
                </a:solidFill>
                <a:latin typeface="Palatino Linotype"/>
              </a:rPr>
              <a:t> </a:t>
            </a:r>
            <a:br/>
            <a:endParaRPr b="0" lang="el-GR" sz="4800" spc="-1" strike="noStrike">
              <a:latin typeface="Arial"/>
            </a:endParaRPr>
          </a:p>
        </p:txBody>
      </p:sp>
      <p:sp>
        <p:nvSpPr>
          <p:cNvPr id="314" name="CustomShape 2"/>
          <p:cNvSpPr/>
          <p:nvPr/>
        </p:nvSpPr>
        <p:spPr>
          <a:xfrm>
            <a:off x="504000" y="3528000"/>
            <a:ext cx="8869680" cy="2015640"/>
          </a:xfrm>
          <a:prstGeom prst="rect">
            <a:avLst/>
          </a:prstGeom>
          <a:noFill/>
          <a:ln>
            <a:noFill/>
          </a:ln>
        </p:spPr>
        <p:style>
          <a:lnRef idx="0"/>
          <a:fillRef idx="0"/>
          <a:effectRef idx="0"/>
          <a:fontRef idx="minor"/>
        </p:style>
        <p:txBody>
          <a:bodyPr lIns="0" rIns="0" tIns="0" bIns="0" anchor="ctr"/>
          <a:p>
            <a:pPr algn="ctr">
              <a:lnSpc>
                <a:spcPct val="100000"/>
              </a:lnSpc>
            </a:pPr>
            <a:r>
              <a:rPr b="0" lang="el-GR" sz="3200" spc="-1" strike="noStrike">
                <a:latin typeface="Times New Roman"/>
              </a:rPr>
              <a:t>α. Αρχιτεκτονική</a:t>
            </a:r>
            <a:endParaRPr b="0" lang="el-GR" sz="3200" spc="-1" strike="noStrike">
              <a:latin typeface="Arial"/>
            </a:endParaRPr>
          </a:p>
          <a:p>
            <a:pPr algn="ctr">
              <a:lnSpc>
                <a:spcPct val="100000"/>
              </a:lnSpc>
            </a:pPr>
            <a:r>
              <a:rPr b="0" lang="el-GR" sz="3200" spc="-1" strike="noStrike">
                <a:latin typeface="Times New Roman"/>
              </a:rPr>
              <a:t>β. Γλυπτική</a:t>
            </a:r>
            <a:endParaRPr b="0" lang="el-GR" sz="32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Παρθενώνας </a:t>
            </a:r>
            <a:endParaRPr b="0" lang="el-GR" sz="4400" spc="-1" strike="noStrike">
              <a:latin typeface="Arial"/>
            </a:endParaRPr>
          </a:p>
        </p:txBody>
      </p:sp>
      <p:sp>
        <p:nvSpPr>
          <p:cNvPr id="332" name="CustomShape 2"/>
          <p:cNvSpPr/>
          <p:nvPr/>
        </p:nvSpPr>
        <p:spPr>
          <a:xfrm>
            <a:off x="504000" y="1769040"/>
            <a:ext cx="432792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9600" spc="-1" strike="noStrike">
                <a:solidFill>
                  <a:srgbClr val="000000"/>
                </a:solidFill>
                <a:latin typeface="Times New Roman"/>
              </a:rPr>
              <a:t>Πριν την είσοδό του στον Παρθενώνα, ο επισκέπτης αντίκριζε το χρυσελεφάντινο άγαλμα της Αθηνάς, έργο του γλύπτη Φειδία.  H Aθηνά φοράει αττικό πέπλο, αττικό κράνος με τρία λοφία, από τα οποία το κεντρικό απολήγει εμπρός σε σφίγγα, ενώ τα πλαϊνά απολήγουν σε πήγασους. Στην παλάμη του δεξιού χεριού της στέκεται μια Nίκη έτοιμη να πετάξει. Tο αριστερό χέρι το ακουμπά στην ασπίδα στην εσωτερική πλευρά της οποίας είναι κουλουριαμένο ένα φίδι, ο Eριχθόνιος. H ασπίδα εξωτερικά είχε ανάγλυφη παράσταση Aμαζονομαχίας και εσωτερικά ζωγραφιστή παράσταση Γιγαντομαχίας, ενώ στις παρυφές των σανδαλιών της υπήρχαν ανάγλυφες σκηνές Kενταυρομαχίας. Tέλος, στο βάθρο του αγάλματος υπήρχε ανάγλυφη παράσταση της γέννησης της Πανδώρας.</a:t>
            </a:r>
            <a:endParaRPr b="0" lang="el-GR" sz="9600" spc="-1" strike="noStrike">
              <a:latin typeface="Arial"/>
            </a:endParaRPr>
          </a:p>
        </p:txBody>
      </p:sp>
      <p:pic>
        <p:nvPicPr>
          <p:cNvPr id="333" name="" descr=""/>
          <p:cNvPicPr/>
          <p:nvPr/>
        </p:nvPicPr>
        <p:blipFill>
          <a:blip r:embed="rId1"/>
          <a:stretch/>
        </p:blipFill>
        <p:spPr>
          <a:xfrm>
            <a:off x="5837760" y="1656000"/>
            <a:ext cx="3737880" cy="565020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CustomShape 1"/>
          <p:cNvSpPr/>
          <p:nvPr/>
        </p:nvSpPr>
        <p:spPr>
          <a:xfrm>
            <a:off x="864000" y="534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3200" spc="-1" strike="noStrike">
                <a:solidFill>
                  <a:srgbClr val="000000"/>
                </a:solidFill>
                <a:latin typeface="Times New Roman"/>
              </a:rPr>
              <a:t>Αναπαράσταση του βράχου της Ακρόπολης με τον Παρθενώνα στα δεξιά. </a:t>
            </a:r>
            <a:endParaRPr b="0" lang="el-GR" sz="3200" spc="-1" strike="noStrike">
              <a:latin typeface="Arial"/>
            </a:endParaRPr>
          </a:p>
        </p:txBody>
      </p:sp>
      <p:pic>
        <p:nvPicPr>
          <p:cNvPr id="335" name="" descr=""/>
          <p:cNvPicPr/>
          <p:nvPr/>
        </p:nvPicPr>
        <p:blipFill>
          <a:blip r:embed="rId1"/>
          <a:stretch/>
        </p:blipFill>
        <p:spPr>
          <a:xfrm>
            <a:off x="457200" y="216000"/>
            <a:ext cx="9479520" cy="489564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576000" y="5147280"/>
            <a:ext cx="9215640" cy="147312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Ο Παρθενώνας ήταν ναός κατασκευασμένος από πεντελικό μάρμαρο, δωρικός με πολλά ιωνικά στοιχεία. Η στέγη του ήταν ξύλινη και καλυπτόταν από μαρμάρινα κεραμίδια. Χτίστηκε μεταξύ των ετών 447-438 π.Χ από του αρχιτέκτονες Ικτίνο και Καλλικράτη, με την εποπτεία του γλύπτη Φειδία. Λίγα χρόνια μετά την αποπεράτωση του ναού, ολοκληρώθηκαν και τα γλυπτά του.  </a:t>
            </a:r>
            <a:endParaRPr b="0" lang="el-GR" sz="3200" spc="-1" strike="noStrike">
              <a:latin typeface="Arial"/>
            </a:endParaRPr>
          </a:p>
        </p:txBody>
      </p:sp>
      <p:pic>
        <p:nvPicPr>
          <p:cNvPr id="337" name="" descr=""/>
          <p:cNvPicPr/>
          <p:nvPr/>
        </p:nvPicPr>
        <p:blipFill>
          <a:blip r:embed="rId1"/>
          <a:stretch/>
        </p:blipFill>
        <p:spPr>
          <a:xfrm>
            <a:off x="409320" y="144000"/>
            <a:ext cx="9886320" cy="500292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Αετώματα </a:t>
            </a:r>
            <a:endParaRPr b="0" lang="el-GR" sz="4400" spc="-1" strike="noStrike">
              <a:latin typeface="Arial"/>
            </a:endParaRPr>
          </a:p>
        </p:txBody>
      </p:sp>
      <p:pic>
        <p:nvPicPr>
          <p:cNvPr id="339" name="" descr=""/>
          <p:cNvPicPr/>
          <p:nvPr/>
        </p:nvPicPr>
        <p:blipFill>
          <a:blip r:embed="rId1"/>
          <a:stretch/>
        </p:blipFill>
        <p:spPr>
          <a:xfrm>
            <a:off x="304920" y="792000"/>
            <a:ext cx="4762080" cy="3123720"/>
          </a:xfrm>
          <a:prstGeom prst="rect">
            <a:avLst/>
          </a:prstGeom>
          <a:ln>
            <a:noFill/>
          </a:ln>
        </p:spPr>
      </p:pic>
      <p:pic>
        <p:nvPicPr>
          <p:cNvPr id="340" name="" descr=""/>
          <p:cNvPicPr/>
          <p:nvPr/>
        </p:nvPicPr>
        <p:blipFill>
          <a:blip r:embed="rId2"/>
          <a:stretch/>
        </p:blipFill>
        <p:spPr>
          <a:xfrm>
            <a:off x="432000" y="4392000"/>
            <a:ext cx="9143640" cy="1512720"/>
          </a:xfrm>
          <a:prstGeom prst="rect">
            <a:avLst/>
          </a:prstGeom>
          <a:ln>
            <a:noFill/>
          </a:ln>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CustomShape 1"/>
          <p:cNvSpPr/>
          <p:nvPr/>
        </p:nvSpPr>
        <p:spPr>
          <a:xfrm>
            <a:off x="792000" y="13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Μετόπες</a:t>
            </a:r>
            <a:endParaRPr b="0" lang="el-GR" sz="4400" spc="-1" strike="noStrike">
              <a:latin typeface="Arial"/>
            </a:endParaRPr>
          </a:p>
        </p:txBody>
      </p:sp>
      <p:pic>
        <p:nvPicPr>
          <p:cNvPr id="342" name="" descr=""/>
          <p:cNvPicPr/>
          <p:nvPr/>
        </p:nvPicPr>
        <p:blipFill>
          <a:blip r:embed="rId1"/>
          <a:stretch/>
        </p:blipFill>
        <p:spPr>
          <a:xfrm>
            <a:off x="144000" y="1080000"/>
            <a:ext cx="5876640" cy="5351400"/>
          </a:xfrm>
          <a:prstGeom prst="rect">
            <a:avLst/>
          </a:prstGeom>
          <a:ln>
            <a:noFill/>
          </a:ln>
        </p:spPr>
      </p:pic>
      <p:pic>
        <p:nvPicPr>
          <p:cNvPr id="343" name="" descr=""/>
          <p:cNvPicPr/>
          <p:nvPr/>
        </p:nvPicPr>
        <p:blipFill>
          <a:blip r:embed="rId2"/>
          <a:stretch/>
        </p:blipFill>
        <p:spPr>
          <a:xfrm>
            <a:off x="5289840" y="3168000"/>
            <a:ext cx="4789800" cy="4457160"/>
          </a:xfrm>
          <a:prstGeom prst="rect">
            <a:avLst/>
          </a:prstGeom>
          <a:ln>
            <a:noFill/>
          </a:ln>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504000" y="13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Ζωφόρος </a:t>
            </a:r>
            <a:endParaRPr b="0" lang="el-GR" sz="4400" spc="-1" strike="noStrike">
              <a:latin typeface="Arial"/>
            </a:endParaRPr>
          </a:p>
        </p:txBody>
      </p:sp>
      <p:pic>
        <p:nvPicPr>
          <p:cNvPr id="345" name="" descr=""/>
          <p:cNvPicPr/>
          <p:nvPr/>
        </p:nvPicPr>
        <p:blipFill>
          <a:blip r:embed="rId1"/>
          <a:stretch/>
        </p:blipFill>
        <p:spPr>
          <a:xfrm>
            <a:off x="576000" y="1060920"/>
            <a:ext cx="2159640" cy="3617280"/>
          </a:xfrm>
          <a:prstGeom prst="rect">
            <a:avLst/>
          </a:prstGeom>
          <a:ln>
            <a:noFill/>
          </a:ln>
        </p:spPr>
      </p:pic>
      <p:pic>
        <p:nvPicPr>
          <p:cNvPr id="346" name="" descr=""/>
          <p:cNvPicPr/>
          <p:nvPr/>
        </p:nvPicPr>
        <p:blipFill>
          <a:blip r:embed="rId2"/>
          <a:stretch/>
        </p:blipFill>
        <p:spPr>
          <a:xfrm>
            <a:off x="5544000" y="948600"/>
            <a:ext cx="3178800" cy="3587040"/>
          </a:xfrm>
          <a:prstGeom prst="rect">
            <a:avLst/>
          </a:prstGeom>
          <a:ln>
            <a:noFill/>
          </a:ln>
        </p:spPr>
      </p:pic>
      <p:pic>
        <p:nvPicPr>
          <p:cNvPr id="347" name="" descr=""/>
          <p:cNvPicPr/>
          <p:nvPr/>
        </p:nvPicPr>
        <p:blipFill>
          <a:blip r:embed="rId3"/>
          <a:stretch/>
        </p:blipFill>
        <p:spPr>
          <a:xfrm>
            <a:off x="540000" y="4680000"/>
            <a:ext cx="8963640" cy="273636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Γλυπτά του Παρθενώνα</a:t>
            </a:r>
            <a:endParaRPr b="0" lang="el-GR" sz="4400" spc="-1" strike="noStrike">
              <a:latin typeface="Arial"/>
            </a:endParaRPr>
          </a:p>
        </p:txBody>
      </p:sp>
      <p:sp>
        <p:nvSpPr>
          <p:cNvPr id="349" name="CustomShape 2"/>
          <p:cNvSpPr/>
          <p:nvPr/>
        </p:nvSpPr>
        <p:spPr>
          <a:xfrm>
            <a:off x="0" y="2088000"/>
            <a:ext cx="432792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Τα γλυπτά του Παρθενώνα στις μετόπες, στη ζωφόρο</a:t>
            </a:r>
            <a:r>
              <a:rPr b="1" lang="el-GR" sz="3200" spc="-1" strike="noStrike">
                <a:solidFill>
                  <a:srgbClr val="000000"/>
                </a:solidFill>
                <a:latin typeface="Times New Roman"/>
              </a:rPr>
              <a:t> </a:t>
            </a:r>
            <a:r>
              <a:rPr b="0" lang="el-GR" sz="3200" spc="-1" strike="noStrike">
                <a:solidFill>
                  <a:srgbClr val="000000"/>
                </a:solidFill>
                <a:latin typeface="Times New Roman"/>
              </a:rPr>
              <a:t>και στα αετώματα</a:t>
            </a:r>
            <a:r>
              <a:rPr b="1" lang="el-GR" sz="3200" spc="-1" strike="noStrike">
                <a:solidFill>
                  <a:srgbClr val="000000"/>
                </a:solidFill>
                <a:latin typeface="Times New Roman"/>
              </a:rPr>
              <a:t> </a:t>
            </a:r>
            <a:r>
              <a:rPr b="0" lang="el-GR" sz="3200" spc="-1" strike="noStrike">
                <a:solidFill>
                  <a:srgbClr val="000000"/>
                </a:solidFill>
                <a:latin typeface="Times New Roman"/>
              </a:rPr>
              <a:t>είναι έργα λαξευμένα από ένα μεγάλο επιτελείο καλλιτεχνών, οι οποίοι εργάστηκαν με βάση σχέδια του μεγάλου γλύπτη </a:t>
            </a:r>
            <a:r>
              <a:rPr b="1" lang="el-GR" sz="3200" spc="-1" strike="noStrike" u="sng">
                <a:solidFill>
                  <a:srgbClr val="000000"/>
                </a:solidFill>
                <a:uFillTx/>
                <a:latin typeface="Times New Roman"/>
              </a:rPr>
              <a:t>Φειδία</a:t>
            </a:r>
            <a:r>
              <a:rPr b="0" lang="el-GR" sz="3200" spc="-1" strike="noStrike">
                <a:solidFill>
                  <a:srgbClr val="000000"/>
                </a:solidFill>
                <a:latin typeface="Times New Roman"/>
              </a:rPr>
              <a:t> και κάτω από την άμεση εποπτεία του. Ίσως κάποια να τα δούλεψε το χέρι του ίδιου του Φειδία.</a:t>
            </a:r>
            <a:r>
              <a:rPr b="0" lang="el-GR" sz="3200" spc="-1" strike="noStrike">
                <a:solidFill>
                  <a:srgbClr val="000000"/>
                </a:solidFill>
                <a:latin typeface="Palatino Linotype"/>
              </a:rPr>
              <a:t> </a:t>
            </a:r>
            <a:endParaRPr b="0" lang="el-GR" sz="3200" spc="-1" strike="noStrike">
              <a:latin typeface="Arial"/>
            </a:endParaRPr>
          </a:p>
        </p:txBody>
      </p:sp>
      <p:pic>
        <p:nvPicPr>
          <p:cNvPr id="350" name="" descr=""/>
          <p:cNvPicPr/>
          <p:nvPr/>
        </p:nvPicPr>
        <p:blipFill>
          <a:blip r:embed="rId1"/>
          <a:stretch/>
        </p:blipFill>
        <p:spPr>
          <a:xfrm>
            <a:off x="4269600" y="2232000"/>
            <a:ext cx="5810040" cy="487620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1" name="" descr=""/>
          <p:cNvPicPr/>
          <p:nvPr/>
        </p:nvPicPr>
        <p:blipFill>
          <a:blip r:embed="rId1"/>
          <a:stretch/>
        </p:blipFill>
        <p:spPr>
          <a:xfrm>
            <a:off x="1008000" y="1080000"/>
            <a:ext cx="8683200" cy="624816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Ερέχθειο</a:t>
            </a:r>
            <a:endParaRPr b="0" lang="el-GR" sz="4400" spc="-1" strike="noStrike">
              <a:latin typeface="Arial"/>
            </a:endParaRPr>
          </a:p>
        </p:txBody>
      </p:sp>
      <p:sp>
        <p:nvSpPr>
          <p:cNvPr id="353" name="CustomShape 2"/>
          <p:cNvSpPr/>
          <p:nvPr/>
        </p:nvSpPr>
        <p:spPr>
          <a:xfrm>
            <a:off x="0" y="1800000"/>
            <a:ext cx="4327920" cy="4384080"/>
          </a:xfrm>
          <a:prstGeom prst="rect">
            <a:avLst/>
          </a:prstGeom>
          <a:noFill/>
          <a:ln>
            <a:noFill/>
          </a:ln>
        </p:spPr>
        <p:style>
          <a:lnRef idx="0"/>
          <a:fillRef idx="0"/>
          <a:effectRef idx="0"/>
          <a:fontRef idx="minor"/>
        </p:style>
        <p:txBody>
          <a:bodyPr lIns="0" rIns="0" tIns="0" bIns="0">
            <a:normAutofit/>
          </a:bodyPr>
          <a:p>
            <a:pPr marL="432000" indent="-323640" algn="just">
              <a:lnSpc>
                <a:spcPct val="90000"/>
              </a:lnSpc>
              <a:spcBef>
                <a:spcPts val="697"/>
              </a:spcBef>
              <a:buClr>
                <a:srgbClr val="000000"/>
              </a:buClr>
              <a:buSzPct val="45000"/>
              <a:buFont typeface="Wingdings" charset="2"/>
              <a:buChar char=""/>
            </a:pPr>
            <a:r>
              <a:rPr b="0" lang="el-GR" sz="2800" spc="-1" strike="noStrike">
                <a:solidFill>
                  <a:srgbClr val="000000"/>
                </a:solidFill>
                <a:latin typeface="Times New Roman"/>
              </a:rPr>
              <a:t>Ιωνικού ρυθμού, αλλά με αρκετά ιδιόμορφο σχέδιο, ο ναός </a:t>
            </a:r>
            <a:r>
              <a:rPr b="1" lang="el-GR" sz="2800" spc="-1" strike="noStrike">
                <a:solidFill>
                  <a:srgbClr val="000000"/>
                </a:solidFill>
                <a:latin typeface="Times New Roman"/>
              </a:rPr>
              <a:t>Ερέχθειο </a:t>
            </a:r>
            <a:r>
              <a:rPr b="0" lang="el-GR" sz="2800" spc="-1" strike="noStrike">
                <a:solidFill>
                  <a:srgbClr val="000000"/>
                </a:solidFill>
                <a:latin typeface="Times New Roman"/>
              </a:rPr>
              <a:t>ήταν αφιερωμένος στην Αθηνά Πολιάδα, αλλά και στον Ποσειδώνα, τον Ερεχθέα και σε άλλες θεότητες </a:t>
            </a:r>
            <a:endParaRPr b="0" lang="el-GR" sz="28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2800" spc="-1" strike="noStrike">
                <a:solidFill>
                  <a:srgbClr val="000000"/>
                </a:solidFill>
                <a:latin typeface="Times New Roman"/>
              </a:rPr>
              <a:t>Στη νότια πλευρά του ένα τμήμα του έχει ως κίονες τις περίφημες </a:t>
            </a:r>
            <a:r>
              <a:rPr b="1" i="1" lang="el-GR" sz="2800" spc="-1" strike="noStrike">
                <a:solidFill>
                  <a:srgbClr val="000000"/>
                </a:solidFill>
                <a:latin typeface="Times New Roman"/>
              </a:rPr>
              <a:t>Καρυάτιδες, </a:t>
            </a:r>
            <a:r>
              <a:rPr b="0" lang="el-GR" sz="2800" spc="-1" strike="noStrike">
                <a:solidFill>
                  <a:srgbClr val="000000"/>
                </a:solidFill>
                <a:latin typeface="Times New Roman"/>
              </a:rPr>
              <a:t>νεαρές κοπέλες από το χωριό </a:t>
            </a:r>
            <a:r>
              <a:rPr b="0" i="1" lang="el-GR" sz="2800" spc="-1" strike="noStrike">
                <a:solidFill>
                  <a:srgbClr val="000000"/>
                </a:solidFill>
                <a:latin typeface="Times New Roman"/>
              </a:rPr>
              <a:t>Καρυές</a:t>
            </a:r>
            <a:r>
              <a:rPr b="0" lang="el-GR" sz="2800" spc="-1" strike="noStrike">
                <a:solidFill>
                  <a:srgbClr val="000000"/>
                </a:solidFill>
                <a:latin typeface="Times New Roman"/>
              </a:rPr>
              <a:t> της Λακωνίας, που λέγεται πως ο γλύπτης Φειδίας τις χρησιμοποίησε ως μοντέλα. </a:t>
            </a:r>
            <a:endParaRPr b="0" lang="el-GR" sz="2800" spc="-1" strike="noStrike">
              <a:latin typeface="Arial"/>
            </a:endParaRPr>
          </a:p>
        </p:txBody>
      </p:sp>
      <p:sp>
        <p:nvSpPr>
          <p:cNvPr id="354" name="CustomShape 3"/>
          <p:cNvSpPr/>
          <p:nvPr/>
        </p:nvSpPr>
        <p:spPr>
          <a:xfrm>
            <a:off x="5049000" y="1769040"/>
            <a:ext cx="4327920" cy="4384080"/>
          </a:xfrm>
          <a:prstGeom prst="rect">
            <a:avLst/>
          </a:prstGeom>
          <a:noFill/>
          <a:ln>
            <a:noFill/>
          </a:ln>
        </p:spPr>
        <p:style>
          <a:lnRef idx="0"/>
          <a:fillRef idx="0"/>
          <a:effectRef idx="0"/>
          <a:fontRef idx="minor"/>
        </p:style>
      </p:sp>
      <p:pic>
        <p:nvPicPr>
          <p:cNvPr id="355" name="" descr=""/>
          <p:cNvPicPr/>
          <p:nvPr/>
        </p:nvPicPr>
        <p:blipFill>
          <a:blip r:embed="rId1"/>
          <a:stretch/>
        </p:blipFill>
        <p:spPr>
          <a:xfrm>
            <a:off x="4320000" y="1726920"/>
            <a:ext cx="5724360" cy="410472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6" name="" descr=""/>
          <p:cNvPicPr/>
          <p:nvPr/>
        </p:nvPicPr>
        <p:blipFill>
          <a:blip r:embed="rId1"/>
          <a:stretch/>
        </p:blipFill>
        <p:spPr>
          <a:xfrm>
            <a:off x="819720" y="1368000"/>
            <a:ext cx="8755920" cy="575100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1" lang="el-GR" sz="4400" spc="-1" strike="noStrike">
                <a:solidFill>
                  <a:srgbClr val="000000"/>
                </a:solidFill>
                <a:latin typeface="Times New Roman"/>
              </a:rPr>
              <a:t>Εισαγωγικά</a:t>
            </a:r>
            <a:endParaRPr b="0" lang="el-GR" sz="4400" spc="-1" strike="noStrike">
              <a:latin typeface="Arial"/>
            </a:endParaRPr>
          </a:p>
        </p:txBody>
      </p:sp>
      <p:sp>
        <p:nvSpPr>
          <p:cNvPr id="316" name="CustomShape 2"/>
          <p:cNvSpPr/>
          <p:nvPr/>
        </p:nvSpPr>
        <p:spPr>
          <a:xfrm>
            <a:off x="504000" y="1296000"/>
            <a:ext cx="8869680" cy="5399640"/>
          </a:xfrm>
          <a:prstGeom prst="rect">
            <a:avLst/>
          </a:prstGeom>
          <a:noFill/>
          <a:ln>
            <a:noFill/>
          </a:ln>
        </p:spPr>
        <p:style>
          <a:lnRef idx="0"/>
          <a:fillRef idx="0"/>
          <a:effectRef idx="0"/>
          <a:fontRef idx="minor"/>
        </p:style>
        <p:txBody>
          <a:bodyPr lIns="0" rIns="0" tIns="0" bIns="0">
            <a:normAutofit/>
          </a:bodyPr>
          <a:p>
            <a:pPr marL="432000" indent="-323640" algn="just">
              <a:lnSpc>
                <a:spcPct val="100000"/>
              </a:lnSpc>
              <a:spcBef>
                <a:spcPts val="697"/>
              </a:spcBef>
              <a:buClr>
                <a:srgbClr val="000000"/>
              </a:buClr>
              <a:buSzPct val="45000"/>
              <a:buFont typeface="Wingdings" charset="2"/>
              <a:buChar char=""/>
            </a:pPr>
            <a:r>
              <a:rPr b="0" lang="el-GR" sz="2800" spc="-1" strike="noStrike">
                <a:solidFill>
                  <a:srgbClr val="000000"/>
                </a:solidFill>
                <a:latin typeface="Times New Roman"/>
              </a:rPr>
              <a:t>Με τον όρο «κλασικός» εννοούμε τον διαχρονικό, αυτόν που έχει αξεπέραστη αξία, ισχύ και αναγνώριση. Η τέχνη της αρχαίας Ελλάδας του 5</a:t>
            </a:r>
            <a:r>
              <a:rPr b="0" lang="el-GR" sz="2800" spc="-1" strike="noStrike" baseline="30000">
                <a:solidFill>
                  <a:srgbClr val="000000"/>
                </a:solidFill>
                <a:latin typeface="Times New Roman"/>
              </a:rPr>
              <a:t>ου</a:t>
            </a:r>
            <a:r>
              <a:rPr b="0" lang="el-GR" sz="2800" spc="-1" strike="noStrike">
                <a:solidFill>
                  <a:srgbClr val="000000"/>
                </a:solidFill>
                <a:latin typeface="Times New Roman"/>
              </a:rPr>
              <a:t> αιώνα π.Χ ονομάστηκε κλασική γιατί εξακολουθεί να μας προκαλεί συγκίνηση, θαυμασμό και δέος.</a:t>
            </a:r>
            <a:endParaRPr b="0" lang="el-GR" sz="2800" spc="-1" strike="noStrike">
              <a:latin typeface="Arial"/>
            </a:endParaRPr>
          </a:p>
          <a:p>
            <a:pPr algn="just">
              <a:lnSpc>
                <a:spcPct val="100000"/>
              </a:lnSpc>
              <a:spcBef>
                <a:spcPts val="697"/>
              </a:spcBef>
            </a:pPr>
            <a:endParaRPr b="0" lang="el-GR" sz="28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2800" spc="-1" strike="noStrike">
                <a:solidFill>
                  <a:srgbClr val="000000"/>
                </a:solidFill>
                <a:latin typeface="Times New Roman"/>
              </a:rPr>
              <a:t>Γενικά χαρακτηριστικά της κλασικής τέχνης αποτελούν το </a:t>
            </a:r>
            <a:r>
              <a:rPr b="0" lang="el-GR" sz="2800" spc="-1" strike="noStrike" u="sng">
                <a:solidFill>
                  <a:srgbClr val="000000"/>
                </a:solidFill>
                <a:uFillTx/>
                <a:latin typeface="Times New Roman"/>
              </a:rPr>
              <a:t>μέτρο</a:t>
            </a:r>
            <a:r>
              <a:rPr b="0" lang="el-GR" sz="2800" spc="-1" strike="noStrike">
                <a:solidFill>
                  <a:srgbClr val="000000"/>
                </a:solidFill>
                <a:latin typeface="Times New Roman"/>
              </a:rPr>
              <a:t>, η </a:t>
            </a:r>
            <a:r>
              <a:rPr b="0" lang="el-GR" sz="2800" spc="-1" strike="noStrike" u="sng">
                <a:solidFill>
                  <a:srgbClr val="000000"/>
                </a:solidFill>
                <a:uFillTx/>
                <a:latin typeface="Times New Roman"/>
              </a:rPr>
              <a:t>αρμονία</a:t>
            </a:r>
            <a:r>
              <a:rPr b="0" lang="el-GR" sz="2800" spc="-1" strike="noStrike">
                <a:solidFill>
                  <a:srgbClr val="000000"/>
                </a:solidFill>
                <a:latin typeface="Times New Roman"/>
              </a:rPr>
              <a:t> και το </a:t>
            </a:r>
            <a:r>
              <a:rPr b="0" lang="el-GR" sz="2800" spc="-1" strike="noStrike" u="sng">
                <a:solidFill>
                  <a:srgbClr val="000000"/>
                </a:solidFill>
                <a:uFillTx/>
                <a:latin typeface="Times New Roman"/>
              </a:rPr>
              <a:t>κάλλος</a:t>
            </a:r>
            <a:r>
              <a:rPr b="0" lang="el-GR" sz="2800" spc="-1" strike="noStrike">
                <a:solidFill>
                  <a:srgbClr val="000000"/>
                </a:solidFill>
                <a:latin typeface="Times New Roman"/>
              </a:rPr>
              <a:t>.</a:t>
            </a:r>
            <a:endParaRPr b="0" lang="el-GR" sz="28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2800" spc="-1" strike="noStrike">
                <a:solidFill>
                  <a:srgbClr val="000000"/>
                </a:solidFill>
                <a:latin typeface="Times New Roman"/>
              </a:rPr>
              <a:t>Η κλασική τέχνη αντλεί τα θέματά της κυρίως από την </a:t>
            </a:r>
            <a:r>
              <a:rPr b="0" lang="el-GR" sz="2800" spc="-1" strike="noStrike" u="sng">
                <a:solidFill>
                  <a:srgbClr val="000000"/>
                </a:solidFill>
                <a:uFillTx/>
                <a:latin typeface="Times New Roman"/>
              </a:rPr>
              <a:t>μυθολογία</a:t>
            </a:r>
            <a:r>
              <a:rPr b="0" lang="el-GR" sz="2800" spc="-1" strike="noStrike">
                <a:solidFill>
                  <a:srgbClr val="000000"/>
                </a:solidFill>
                <a:latin typeface="Times New Roman"/>
              </a:rPr>
              <a:t>, τη </a:t>
            </a:r>
            <a:r>
              <a:rPr b="0" lang="el-GR" sz="2800" spc="-1" strike="noStrike" u="sng">
                <a:solidFill>
                  <a:srgbClr val="000000"/>
                </a:solidFill>
                <a:uFillTx/>
                <a:latin typeface="Times New Roman"/>
              </a:rPr>
              <a:t>θρησκευτική ζωή</a:t>
            </a:r>
            <a:r>
              <a:rPr b="0" lang="el-GR" sz="2800" spc="-1" strike="noStrike">
                <a:solidFill>
                  <a:srgbClr val="000000"/>
                </a:solidFill>
                <a:latin typeface="Times New Roman"/>
              </a:rPr>
              <a:t> αλλά και την </a:t>
            </a:r>
            <a:r>
              <a:rPr b="0" lang="el-GR" sz="2800" spc="-1" strike="noStrike" u="sng">
                <a:solidFill>
                  <a:srgbClr val="000000"/>
                </a:solidFill>
                <a:uFillTx/>
                <a:latin typeface="Times New Roman"/>
              </a:rPr>
              <a:t>καθημερινότητα</a:t>
            </a:r>
            <a:r>
              <a:rPr b="0" lang="el-GR" sz="2800" spc="-1" strike="noStrike">
                <a:solidFill>
                  <a:srgbClr val="000000"/>
                </a:solidFill>
                <a:latin typeface="Times New Roman"/>
              </a:rPr>
              <a:t>. Στα αγάλματα συνήθως απεικονίζονται οι ολύμπιοι θεοί και πολύ σπάνια ιστορικά πρόσωπα, όπως ο Θεμιστοκλής, ο Περικλής και άλλοι σημαντικοί πολίτες και πνευματικοί άνθρωποι. </a:t>
            </a:r>
            <a:endParaRPr b="0" lang="el-GR" sz="28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CustomShape 1"/>
          <p:cNvSpPr/>
          <p:nvPr/>
        </p:nvSpPr>
        <p:spPr>
          <a:xfrm>
            <a:off x="2628000" y="3168000"/>
            <a:ext cx="6695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1800" spc="-1" strike="noStrike">
                <a:solidFill>
                  <a:srgbClr val="000000"/>
                </a:solidFill>
                <a:latin typeface="Times New Roman"/>
              </a:rPr>
              <a:t>This work is licensed under</a:t>
            </a:r>
            <a:br/>
            <a:r>
              <a:rPr b="0" lang="el-GR" sz="1800" spc="-1" strike="noStrike">
                <a:solidFill>
                  <a:srgbClr val="000000"/>
                </a:solidFill>
                <a:latin typeface="Times New Roman"/>
              </a:rPr>
              <a:t>a Creative Commons Attribution-ShareAlike 3.0 Unported License.</a:t>
            </a:r>
            <a:br/>
            <a:r>
              <a:rPr b="0" lang="el-GR" sz="1800" spc="-1" strike="noStrike">
                <a:solidFill>
                  <a:srgbClr val="000000"/>
                </a:solidFill>
                <a:latin typeface="Times New Roman"/>
              </a:rPr>
              <a:t>It makes use of the works of</a:t>
            </a:r>
            <a:br/>
            <a:r>
              <a:rPr b="0" lang="el-GR" sz="1800" spc="-1" strike="noStrike">
                <a:solidFill>
                  <a:srgbClr val="000000"/>
                </a:solidFill>
                <a:latin typeface="Times New Roman"/>
              </a:rPr>
              <a:t>Kelly Loves Whales and Nick Merritt.</a:t>
            </a:r>
            <a:endParaRPr b="0" lang="el-GR" sz="1800" spc="-1" strike="noStrike">
              <a:latin typeface="Arial"/>
            </a:endParaRPr>
          </a:p>
        </p:txBody>
      </p:sp>
      <p:pic>
        <p:nvPicPr>
          <p:cNvPr id="358" name="" descr=""/>
          <p:cNvPicPr/>
          <p:nvPr/>
        </p:nvPicPr>
        <p:blipFill>
          <a:blip r:embed="rId1"/>
          <a:stretch/>
        </p:blipFill>
        <p:spPr>
          <a:xfrm>
            <a:off x="1250280" y="3672000"/>
            <a:ext cx="837360" cy="29448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1" lang="el-GR" sz="4400" spc="-1" strike="noStrike">
                <a:solidFill>
                  <a:srgbClr val="000000"/>
                </a:solidFill>
                <a:latin typeface="Times New Roman"/>
              </a:rPr>
              <a:t>Αρχιτεκτονική </a:t>
            </a:r>
            <a:endParaRPr b="0" lang="el-GR" sz="4400" spc="-1" strike="noStrike">
              <a:latin typeface="Arial"/>
            </a:endParaRPr>
          </a:p>
        </p:txBody>
      </p:sp>
      <p:sp>
        <p:nvSpPr>
          <p:cNvPr id="318" name="CustomShape 2"/>
          <p:cNvSpPr/>
          <p:nvPr/>
        </p:nvSpPr>
        <p:spPr>
          <a:xfrm>
            <a:off x="561960" y="1694520"/>
            <a:ext cx="8869680" cy="4857120"/>
          </a:xfrm>
          <a:prstGeom prst="rect">
            <a:avLst/>
          </a:prstGeom>
          <a:noFill/>
          <a:ln>
            <a:noFill/>
          </a:ln>
        </p:spPr>
        <p:style>
          <a:lnRef idx="0"/>
          <a:fillRef idx="0"/>
          <a:effectRef idx="0"/>
          <a:fontRef idx="minor"/>
        </p:style>
        <p:txBody>
          <a:bodyPr lIns="0" rIns="0" tIns="0" bIns="0">
            <a:normAutofit/>
          </a:bodyPr>
          <a:p>
            <a:pPr marL="432000" indent="-323640" algn="just">
              <a:lnSpc>
                <a:spcPct val="90000"/>
              </a:lnSpc>
              <a:spcBef>
                <a:spcPts val="697"/>
              </a:spcBef>
              <a:buClr>
                <a:srgbClr val="000000"/>
              </a:buClr>
              <a:buSzPct val="45000"/>
              <a:buFont typeface="Wingdings" charset="2"/>
              <a:buChar char=""/>
            </a:pPr>
            <a:r>
              <a:rPr b="1" lang="el-GR" sz="2800" spc="-1" strike="noStrike">
                <a:solidFill>
                  <a:srgbClr val="000000"/>
                </a:solidFill>
                <a:latin typeface="Palatino Linotype"/>
              </a:rPr>
              <a:t>Καλλιτεχνικό κέντρο</a:t>
            </a:r>
            <a:r>
              <a:rPr b="0" lang="el-GR" sz="2800" spc="-1" strike="noStrike">
                <a:solidFill>
                  <a:srgbClr val="000000"/>
                </a:solidFill>
                <a:latin typeface="Palatino Linotype"/>
              </a:rPr>
              <a:t>  της εποχής αποτελεί η </a:t>
            </a:r>
            <a:r>
              <a:rPr b="0" lang="el-GR" sz="2800" spc="-1" strike="noStrike" u="sng">
                <a:solidFill>
                  <a:srgbClr val="000000"/>
                </a:solidFill>
                <a:uFillTx/>
                <a:latin typeface="Palatino Linotype"/>
              </a:rPr>
              <a:t>δημοκρατική</a:t>
            </a:r>
            <a:r>
              <a:rPr b="0" lang="el-GR" sz="2800" spc="-1" strike="noStrike">
                <a:solidFill>
                  <a:srgbClr val="000000"/>
                </a:solidFill>
                <a:latin typeface="Palatino Linotype"/>
              </a:rPr>
              <a:t> </a:t>
            </a:r>
            <a:r>
              <a:rPr b="1" lang="el-GR" sz="2800" spc="-1" strike="noStrike">
                <a:solidFill>
                  <a:srgbClr val="000000"/>
                </a:solidFill>
                <a:latin typeface="Palatino Linotype"/>
              </a:rPr>
              <a:t>Αθήνα</a:t>
            </a:r>
            <a:r>
              <a:rPr b="0" lang="el-GR" sz="2800" spc="-1" strike="noStrike">
                <a:solidFill>
                  <a:srgbClr val="000000"/>
                </a:solidFill>
                <a:latin typeface="Palatino Linotype"/>
              </a:rPr>
              <a:t>, η οποία στους προηγηθέντες περσικούς πολέμους αναδείχθηκε μεγάλη στρατιωτική δύναμη.</a:t>
            </a:r>
            <a:endParaRPr b="0" lang="el-GR" sz="2800" spc="-1" strike="noStrike">
              <a:latin typeface="Arial"/>
            </a:endParaRPr>
          </a:p>
          <a:p>
            <a:pPr algn="just">
              <a:lnSpc>
                <a:spcPct val="90000"/>
              </a:lnSpc>
              <a:spcBef>
                <a:spcPts val="697"/>
              </a:spcBef>
            </a:pPr>
            <a:endParaRPr b="0" lang="el-GR" sz="28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2800" spc="-1" strike="noStrike">
                <a:solidFill>
                  <a:srgbClr val="000000"/>
                </a:solidFill>
                <a:latin typeface="Palatino Linotype"/>
              </a:rPr>
              <a:t>Ο </a:t>
            </a:r>
            <a:r>
              <a:rPr b="1" lang="el-GR" sz="2800" spc="-1" strike="noStrike">
                <a:solidFill>
                  <a:srgbClr val="000000"/>
                </a:solidFill>
                <a:latin typeface="Palatino Linotype"/>
              </a:rPr>
              <a:t>Περικλής</a:t>
            </a:r>
            <a:r>
              <a:rPr b="0" lang="el-GR" sz="2800" spc="-1" strike="noStrike">
                <a:solidFill>
                  <a:srgbClr val="000000"/>
                </a:solidFill>
                <a:latin typeface="Palatino Linotype"/>
              </a:rPr>
              <a:t> χρησιμοποιώντας τους οικονομικούς πόρους του «</a:t>
            </a:r>
            <a:r>
              <a:rPr b="1" lang="el-GR" sz="2800" spc="-1" strike="noStrike">
                <a:solidFill>
                  <a:srgbClr val="000000"/>
                </a:solidFill>
                <a:latin typeface="Palatino Linotype"/>
              </a:rPr>
              <a:t>ταμείου της Δήλου»</a:t>
            </a:r>
            <a:r>
              <a:rPr b="0" lang="el-GR" sz="2800" spc="-1" strike="noStrike">
                <a:solidFill>
                  <a:srgbClr val="000000"/>
                </a:solidFill>
                <a:latin typeface="Palatino Linotype"/>
              </a:rPr>
              <a:t>  και διαθέτοντας ένα επιτελείο από καλλιτέχνες (αρχιτέκτονες, γλύπτες, ζωγράφους κ.ά.) κόσμησε την πόλη με εκπληκτικά μνημεία.</a:t>
            </a:r>
            <a:endParaRPr b="0" lang="el-GR" sz="28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Νέος αρχιτεκτονικός ρυθμός</a:t>
            </a:r>
            <a:endParaRPr b="0" lang="el-GR" sz="4400" spc="-1" strike="noStrike">
              <a:latin typeface="Arial"/>
            </a:endParaRPr>
          </a:p>
        </p:txBody>
      </p:sp>
      <p:pic>
        <p:nvPicPr>
          <p:cNvPr id="320" name="" descr=""/>
          <p:cNvPicPr/>
          <p:nvPr/>
        </p:nvPicPr>
        <p:blipFill>
          <a:blip r:embed="rId1"/>
          <a:stretch/>
        </p:blipFill>
        <p:spPr>
          <a:xfrm>
            <a:off x="936000" y="1303200"/>
            <a:ext cx="7910280" cy="604044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Ο ιερός βράχος της Ακρόπολης</a:t>
            </a:r>
            <a:endParaRPr b="0" lang="el-GR" sz="4400" spc="-1" strike="noStrike">
              <a:latin typeface="Arial"/>
            </a:endParaRPr>
          </a:p>
        </p:txBody>
      </p:sp>
      <p:sp>
        <p:nvSpPr>
          <p:cNvPr id="322" name="CustomShape 2"/>
          <p:cNvSpPr/>
          <p:nvPr/>
        </p:nvSpPr>
        <p:spPr>
          <a:xfrm>
            <a:off x="504000" y="1769040"/>
            <a:ext cx="886968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Ναός θεάς Αθηνάς Νίκης</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Προπύλαια</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Παρθενώνας</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Ερέχθειο</a:t>
            </a:r>
            <a:endParaRPr b="0" lang="el-GR" sz="32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3" name="" descr=""/>
          <p:cNvPicPr/>
          <p:nvPr/>
        </p:nvPicPr>
        <p:blipFill>
          <a:blip r:embed="rId1"/>
          <a:stretch/>
        </p:blipFill>
        <p:spPr>
          <a:xfrm>
            <a:off x="720000" y="432000"/>
            <a:ext cx="8999640" cy="682272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Ναός Αθηνάς Νίκης</a:t>
            </a:r>
            <a:endParaRPr b="0" lang="el-GR" sz="4400" spc="-1" strike="noStrike">
              <a:latin typeface="Arial"/>
            </a:endParaRPr>
          </a:p>
        </p:txBody>
      </p:sp>
      <p:sp>
        <p:nvSpPr>
          <p:cNvPr id="325" name="CustomShape 2"/>
          <p:cNvSpPr/>
          <p:nvPr/>
        </p:nvSpPr>
        <p:spPr>
          <a:xfrm>
            <a:off x="5049000" y="1769040"/>
            <a:ext cx="432792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rPr>
              <a:t>Ανεβαίνοντας τις κλίμακες του ιερού βράχου, ο επισκέπτης αντικρίζει τον ναό της Αθηνάς Νίκης ή Απτέρου Νίκης. Μικρός, κομψός ναός ιωνικού ρυθμού, σε σχέδια του αρχιτέκτονα Καλλικράτη. Στο στηθαίο του ναού υπάρχουν μικρές φτερωτές Νίκες που προσφέρουν τρόπαια νίκης στη θεά Αθηνά. </a:t>
            </a:r>
            <a:endParaRPr b="0" lang="el-GR" sz="3200" spc="-1" strike="noStrike">
              <a:latin typeface="Arial"/>
            </a:endParaRPr>
          </a:p>
        </p:txBody>
      </p:sp>
      <p:pic>
        <p:nvPicPr>
          <p:cNvPr id="326" name="" descr=""/>
          <p:cNvPicPr/>
          <p:nvPr/>
        </p:nvPicPr>
        <p:blipFill>
          <a:blip r:embed="rId1"/>
          <a:stretch/>
        </p:blipFill>
        <p:spPr>
          <a:xfrm>
            <a:off x="216000" y="1728000"/>
            <a:ext cx="4319640" cy="5348160"/>
          </a:xfrm>
          <a:prstGeom prst="rect">
            <a:avLst/>
          </a:prstGeom>
          <a:ln>
            <a:noFill/>
          </a:ln>
        </p:spPr>
      </p:pic>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gn="ctr">
              <a:lnSpc>
                <a:spcPct val="100000"/>
              </a:lnSpc>
            </a:pPr>
            <a:r>
              <a:rPr b="0" lang="el-GR" sz="4400" spc="-1" strike="noStrike">
                <a:solidFill>
                  <a:srgbClr val="000000"/>
                </a:solidFill>
                <a:latin typeface="Times New Roman"/>
              </a:rPr>
              <a:t>Προπύλαια</a:t>
            </a:r>
            <a:endParaRPr b="0" lang="el-GR" sz="4400" spc="-1" strike="noStrike">
              <a:latin typeface="Arial"/>
            </a:endParaRPr>
          </a:p>
        </p:txBody>
      </p:sp>
      <p:pic>
        <p:nvPicPr>
          <p:cNvPr id="328" name="" descr=""/>
          <p:cNvPicPr/>
          <p:nvPr/>
        </p:nvPicPr>
        <p:blipFill>
          <a:blip r:embed="rId1"/>
          <a:stretch/>
        </p:blipFill>
        <p:spPr>
          <a:xfrm>
            <a:off x="936000" y="1307520"/>
            <a:ext cx="8065440" cy="603612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CustomShape 1"/>
          <p:cNvSpPr/>
          <p:nvPr/>
        </p:nvSpPr>
        <p:spPr>
          <a:xfrm>
            <a:off x="216000" y="4752000"/>
            <a:ext cx="9160920" cy="266364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2400" spc="-1" strike="noStrike">
                <a:solidFill>
                  <a:srgbClr val="000000"/>
                </a:solidFill>
                <a:latin typeface="Times New Roman"/>
              </a:rPr>
              <a:t>Το Προπύλαια, ήταν οι πύλες του ιερού βράχου, το σύνορο ανάμεσα στον εξωτερικό και τον εσωτερικό (ιερό) χώρο. Έργο του Μνησικλή, χτίστηκαν σε σημείο των αρχαϊκών προπυλαίων, που είχαν διαφορετικό προσανατολισμό. Θεωρείται χώρος μετάβασης, που προετοιμάζει τον επισκέπτη για την είσοδο στον ιερό χώρο. </a:t>
            </a:r>
            <a:endParaRPr b="0" lang="el-GR" sz="2400" spc="-1" strike="noStrike">
              <a:latin typeface="Arial"/>
            </a:endParaRPr>
          </a:p>
        </p:txBody>
      </p:sp>
      <p:pic>
        <p:nvPicPr>
          <p:cNvPr id="330" name="" descr=""/>
          <p:cNvPicPr/>
          <p:nvPr/>
        </p:nvPicPr>
        <p:blipFill>
          <a:blip r:embed="rId1"/>
          <a:stretch/>
        </p:blipFill>
        <p:spPr>
          <a:xfrm>
            <a:off x="2015640" y="216000"/>
            <a:ext cx="5976000" cy="437292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TotalTime>
  <Application>LibreOffice/6.0.4.2$Windows_x86 LibreOffice_project/9b0d9b32d5dcda91d2f1a96dc04c645c450872bf</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2025-01-09T18:41:36Z</dcterms:created>
  <dc:creator/>
  <dc:description>Those creative commons textures have been used:
http://www.flickr.com/photos/kellyloveswhales/3505365913/ by 'Kelly Loves Whales'
http://www.flickr.com/photos/digitalyardsale/4806075532/in/photostream/ by Nick Merritt
License: https://creativecommons.org/licenses/by-sa/3.0/</dc:description>
  <dc:language>el-GR</dc:language>
  <cp:lastModifiedBy/>
  <dcterms:modified xsi:type="dcterms:W3CDTF">2025-01-12T11:34:29Z</dcterms:modified>
  <cp:revision>5</cp:revision>
  <dc:subject/>
  <dc:title>Vintage</dc:title>
</cp:coreProperties>
</file>