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6" r:id="rId2"/>
    <p:sldId id="260" r:id="rId3"/>
    <p:sldId id="276" r:id="rId4"/>
    <p:sldId id="277" r:id="rId5"/>
    <p:sldId id="275" r:id="rId6"/>
    <p:sldId id="258" r:id="rId7"/>
    <p:sldId id="261" r:id="rId8"/>
    <p:sldId id="259" r:id="rId9"/>
    <p:sldId id="278" r:id="rId10"/>
    <p:sldId id="279" r:id="rId11"/>
    <p:sldId id="281" r:id="rId12"/>
    <p:sldId id="280" r:id="rId13"/>
    <p:sldId id="290" r:id="rId14"/>
    <p:sldId id="282" r:id="rId15"/>
    <p:sldId id="283" r:id="rId16"/>
    <p:sldId id="284" r:id="rId17"/>
    <p:sldId id="285" r:id="rId18"/>
    <p:sldId id="286" r:id="rId19"/>
    <p:sldId id="287" r:id="rId20"/>
    <p:sldId id="288" r:id="rId21"/>
    <p:sldId id="289" r:id="rId22"/>
    <p:sldId id="298" r:id="rId23"/>
    <p:sldId id="297" r:id="rId24"/>
    <p:sldId id="291" r:id="rId25"/>
    <p:sldId id="292" r:id="rId26"/>
    <p:sldId id="293" r:id="rId27"/>
    <p:sldId id="294" r:id="rId28"/>
    <p:sldId id="295" r:id="rId29"/>
    <p:sldId id="296" r:id="rId30"/>
    <p:sldId id="265" r:id="rId31"/>
    <p:sldId id="264" r:id="rId32"/>
    <p:sldId id="274" r:id="rId33"/>
    <p:sldId id="271" r:id="rId34"/>
    <p:sldId id="269" r:id="rId35"/>
    <p:sldId id="272" r:id="rId36"/>
    <p:sldId id="273" r:id="rId37"/>
    <p:sldId id="266" r:id="rId38"/>
    <p:sldId id="268" r:id="rId39"/>
    <p:sldId id="267" r:id="rId40"/>
    <p:sldId id="263" r:id="rId41"/>
    <p:sldId id="270" r:id="rId4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0677ED-585B-4947-B678-556AD1AAE2BB}" type="datetimeFigureOut">
              <a:rPr lang="el-GR" smtClean="0"/>
              <a:pPr/>
              <a:t>4/12/2020</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456B5B-E00E-42FB-A826-E0B753A69623}"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88A773A6-91B4-40F2-8AEC-9CC965DE341D}" type="datetime1">
              <a:rPr lang="el-GR" smtClean="0"/>
              <a:pPr/>
              <a:t>4/12/2020</a:t>
            </a:fld>
            <a:endParaRPr lang="el-G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l-GR" smtClean="0"/>
              <a:t>ΜΑΡΙΑ ΓΛΥΠΤΗ</a:t>
            </a:r>
            <a:endParaRPr lang="el-G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4F8C14D1-0470-45E9-B937-EC5CA36106FC}"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180661A-0E76-44D8-BF12-E93D26BB5A8C}" type="datetime1">
              <a:rPr lang="el-GR" smtClean="0"/>
              <a:pPr/>
              <a:t>4/12/2020</a:t>
            </a:fld>
            <a:endParaRPr lang="el-GR"/>
          </a:p>
        </p:txBody>
      </p:sp>
      <p:sp>
        <p:nvSpPr>
          <p:cNvPr id="5" name="Footer Placeholder 4"/>
          <p:cNvSpPr>
            <a:spLocks noGrp="1"/>
          </p:cNvSpPr>
          <p:nvPr>
            <p:ph type="ftr" sz="quarter" idx="11"/>
          </p:nvPr>
        </p:nvSpPr>
        <p:spPr/>
        <p:txBody>
          <a:bodyPr/>
          <a:lstStyle>
            <a:extLst/>
          </a:lstStyle>
          <a:p>
            <a:r>
              <a:rPr lang="el-GR" smtClean="0"/>
              <a:t>ΜΑΡΙΑ ΓΛΥΠΤΗ</a:t>
            </a:r>
            <a:endParaRPr lang="el-GR"/>
          </a:p>
        </p:txBody>
      </p:sp>
      <p:sp>
        <p:nvSpPr>
          <p:cNvPr id="6" name="Slide Number Placeholder 5"/>
          <p:cNvSpPr>
            <a:spLocks noGrp="1"/>
          </p:cNvSpPr>
          <p:nvPr>
            <p:ph type="sldNum" sz="quarter" idx="12"/>
          </p:nvPr>
        </p:nvSpPr>
        <p:spPr/>
        <p:txBody>
          <a:bodyPr/>
          <a:lstStyle>
            <a:extLst/>
          </a:lstStyle>
          <a:p>
            <a:fld id="{4F8C14D1-0470-45E9-B937-EC5CA36106FC}"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827944A-7067-49D1-9014-A84BFFB303E9}" type="datetime1">
              <a:rPr lang="el-GR" smtClean="0"/>
              <a:pPr/>
              <a:t>4/12/2020</a:t>
            </a:fld>
            <a:endParaRPr lang="el-GR"/>
          </a:p>
        </p:txBody>
      </p:sp>
      <p:sp>
        <p:nvSpPr>
          <p:cNvPr id="5" name="Footer Placeholder 4"/>
          <p:cNvSpPr>
            <a:spLocks noGrp="1"/>
          </p:cNvSpPr>
          <p:nvPr>
            <p:ph type="ftr" sz="quarter" idx="11"/>
          </p:nvPr>
        </p:nvSpPr>
        <p:spPr/>
        <p:txBody>
          <a:bodyPr/>
          <a:lstStyle>
            <a:extLst/>
          </a:lstStyle>
          <a:p>
            <a:r>
              <a:rPr lang="el-GR" smtClean="0"/>
              <a:t>ΜΑΡΙΑ ΓΛΥΠΤΗ</a:t>
            </a:r>
            <a:endParaRPr lang="el-GR"/>
          </a:p>
        </p:txBody>
      </p:sp>
      <p:sp>
        <p:nvSpPr>
          <p:cNvPr id="6" name="Slide Number Placeholder 5"/>
          <p:cNvSpPr>
            <a:spLocks noGrp="1"/>
          </p:cNvSpPr>
          <p:nvPr>
            <p:ph type="sldNum" sz="quarter" idx="12"/>
          </p:nvPr>
        </p:nvSpPr>
        <p:spPr/>
        <p:txBody>
          <a:bodyPr/>
          <a:lstStyle>
            <a:extLst/>
          </a:lstStyle>
          <a:p>
            <a:fld id="{4F8C14D1-0470-45E9-B937-EC5CA36106FC}"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6A70E35-7EAE-470F-A8CC-E2FF95C22AB6}" type="datetime1">
              <a:rPr lang="el-GR" smtClean="0"/>
              <a:pPr/>
              <a:t>4/12/2020</a:t>
            </a:fld>
            <a:endParaRPr lang="el-GR"/>
          </a:p>
        </p:txBody>
      </p:sp>
      <p:sp>
        <p:nvSpPr>
          <p:cNvPr id="5" name="Footer Placeholder 4"/>
          <p:cNvSpPr>
            <a:spLocks noGrp="1"/>
          </p:cNvSpPr>
          <p:nvPr>
            <p:ph type="ftr" sz="quarter" idx="11"/>
          </p:nvPr>
        </p:nvSpPr>
        <p:spPr/>
        <p:txBody>
          <a:bodyPr/>
          <a:lstStyle>
            <a:extLst/>
          </a:lstStyle>
          <a:p>
            <a:r>
              <a:rPr lang="el-GR" smtClean="0"/>
              <a:t>ΜΑΡΙΑ ΓΛΥΠΤΗ</a:t>
            </a:r>
            <a:endParaRPr lang="el-GR"/>
          </a:p>
        </p:txBody>
      </p:sp>
      <p:sp>
        <p:nvSpPr>
          <p:cNvPr id="6" name="Slide Number Placeholder 5"/>
          <p:cNvSpPr>
            <a:spLocks noGrp="1"/>
          </p:cNvSpPr>
          <p:nvPr>
            <p:ph type="sldNum" sz="quarter" idx="12"/>
          </p:nvPr>
        </p:nvSpPr>
        <p:spPr/>
        <p:txBody>
          <a:bodyPr/>
          <a:lstStyle>
            <a:extLst/>
          </a:lstStyle>
          <a:p>
            <a:fld id="{4F8C14D1-0470-45E9-B937-EC5CA36106FC}" type="slidenum">
              <a:rPr lang="el-GR" smtClean="0"/>
              <a:pPr/>
              <a:t>‹#›</a:t>
            </a:fld>
            <a:endParaRPr lang="el-G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B58423E-9471-4487-9606-085148D17049}" type="datetime1">
              <a:rPr lang="el-GR" smtClean="0"/>
              <a:pPr/>
              <a:t>4/12/2020</a:t>
            </a:fld>
            <a:endParaRPr lang="el-GR"/>
          </a:p>
        </p:txBody>
      </p:sp>
      <p:sp>
        <p:nvSpPr>
          <p:cNvPr id="5" name="Footer Placeholder 4"/>
          <p:cNvSpPr>
            <a:spLocks noGrp="1"/>
          </p:cNvSpPr>
          <p:nvPr>
            <p:ph type="ftr" sz="quarter" idx="11"/>
          </p:nvPr>
        </p:nvSpPr>
        <p:spPr/>
        <p:txBody>
          <a:bodyPr/>
          <a:lstStyle>
            <a:extLst/>
          </a:lstStyle>
          <a:p>
            <a:r>
              <a:rPr lang="el-GR" smtClean="0"/>
              <a:t>ΜΑΡΙΑ ΓΛΥΠΤΗ</a:t>
            </a:r>
            <a:endParaRPr lang="el-GR"/>
          </a:p>
        </p:txBody>
      </p:sp>
      <p:sp>
        <p:nvSpPr>
          <p:cNvPr id="6" name="Slide Number Placeholder 5"/>
          <p:cNvSpPr>
            <a:spLocks noGrp="1"/>
          </p:cNvSpPr>
          <p:nvPr>
            <p:ph type="sldNum" sz="quarter" idx="12"/>
          </p:nvPr>
        </p:nvSpPr>
        <p:spPr/>
        <p:txBody>
          <a:bodyPr/>
          <a:lstStyle>
            <a:extLst/>
          </a:lstStyle>
          <a:p>
            <a:fld id="{4F8C14D1-0470-45E9-B937-EC5CA36106FC}" type="slidenum">
              <a:rPr lang="el-GR" smtClean="0"/>
              <a:pPr/>
              <a:t>‹#›</a:t>
            </a:fld>
            <a:endParaRPr lang="el-G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6510310-6D0A-4BC8-968A-769E975D44AD}" type="datetime1">
              <a:rPr lang="el-GR" smtClean="0"/>
              <a:pPr/>
              <a:t>4/12/2020</a:t>
            </a:fld>
            <a:endParaRPr lang="el-GR"/>
          </a:p>
        </p:txBody>
      </p:sp>
      <p:sp>
        <p:nvSpPr>
          <p:cNvPr id="6" name="Footer Placeholder 5"/>
          <p:cNvSpPr>
            <a:spLocks noGrp="1"/>
          </p:cNvSpPr>
          <p:nvPr>
            <p:ph type="ftr" sz="quarter" idx="11"/>
          </p:nvPr>
        </p:nvSpPr>
        <p:spPr/>
        <p:txBody>
          <a:bodyPr/>
          <a:lstStyle>
            <a:extLst/>
          </a:lstStyle>
          <a:p>
            <a:r>
              <a:rPr lang="el-GR" smtClean="0"/>
              <a:t>ΜΑΡΙΑ ΓΛΥΠΤΗ</a:t>
            </a:r>
            <a:endParaRPr lang="el-GR"/>
          </a:p>
        </p:txBody>
      </p:sp>
      <p:sp>
        <p:nvSpPr>
          <p:cNvPr id="7" name="Slide Number Placeholder 6"/>
          <p:cNvSpPr>
            <a:spLocks noGrp="1"/>
          </p:cNvSpPr>
          <p:nvPr>
            <p:ph type="sldNum" sz="quarter" idx="12"/>
          </p:nvPr>
        </p:nvSpPr>
        <p:spPr/>
        <p:txBody>
          <a:bodyPr/>
          <a:lstStyle>
            <a:extLst/>
          </a:lstStyle>
          <a:p>
            <a:fld id="{4F8C14D1-0470-45E9-B937-EC5CA36106FC}" type="slidenum">
              <a:rPr lang="el-GR" smtClean="0"/>
              <a:pPr/>
              <a:t>‹#›</a:t>
            </a:fld>
            <a:endParaRPr lang="el-G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42350E6-71F6-4D0A-9F39-0519935BED02}" type="datetime1">
              <a:rPr lang="el-GR" smtClean="0"/>
              <a:pPr/>
              <a:t>4/12/2020</a:t>
            </a:fld>
            <a:endParaRPr lang="el-GR"/>
          </a:p>
        </p:txBody>
      </p:sp>
      <p:sp>
        <p:nvSpPr>
          <p:cNvPr id="8" name="Footer Placeholder 7"/>
          <p:cNvSpPr>
            <a:spLocks noGrp="1"/>
          </p:cNvSpPr>
          <p:nvPr>
            <p:ph type="ftr" sz="quarter" idx="11"/>
          </p:nvPr>
        </p:nvSpPr>
        <p:spPr/>
        <p:txBody>
          <a:bodyPr/>
          <a:lstStyle>
            <a:extLst/>
          </a:lstStyle>
          <a:p>
            <a:r>
              <a:rPr lang="el-GR" smtClean="0"/>
              <a:t>ΜΑΡΙΑ ΓΛΥΠΤΗ</a:t>
            </a:r>
            <a:endParaRPr lang="el-GR"/>
          </a:p>
        </p:txBody>
      </p:sp>
      <p:sp>
        <p:nvSpPr>
          <p:cNvPr id="9" name="Slide Number Placeholder 8"/>
          <p:cNvSpPr>
            <a:spLocks noGrp="1"/>
          </p:cNvSpPr>
          <p:nvPr>
            <p:ph type="sldNum" sz="quarter" idx="12"/>
          </p:nvPr>
        </p:nvSpPr>
        <p:spPr/>
        <p:txBody>
          <a:bodyPr/>
          <a:lstStyle>
            <a:extLst/>
          </a:lstStyle>
          <a:p>
            <a:fld id="{4F8C14D1-0470-45E9-B937-EC5CA36106FC}"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CDCE24E5-6FCA-41CE-9D74-787865F93A1F}" type="datetime1">
              <a:rPr lang="el-GR" smtClean="0"/>
              <a:pPr/>
              <a:t>4/12/2020</a:t>
            </a:fld>
            <a:endParaRPr lang="el-GR"/>
          </a:p>
        </p:txBody>
      </p:sp>
      <p:sp>
        <p:nvSpPr>
          <p:cNvPr id="4" name="Footer Placeholder 3"/>
          <p:cNvSpPr>
            <a:spLocks noGrp="1"/>
          </p:cNvSpPr>
          <p:nvPr>
            <p:ph type="ftr" sz="quarter" idx="11"/>
          </p:nvPr>
        </p:nvSpPr>
        <p:spPr/>
        <p:txBody>
          <a:bodyPr/>
          <a:lstStyle>
            <a:extLst/>
          </a:lstStyle>
          <a:p>
            <a:r>
              <a:rPr lang="el-GR" smtClean="0"/>
              <a:t>ΜΑΡΙΑ ΓΛΥΠΤΗ</a:t>
            </a:r>
            <a:endParaRPr lang="el-GR"/>
          </a:p>
        </p:txBody>
      </p:sp>
      <p:sp>
        <p:nvSpPr>
          <p:cNvPr id="5" name="Slide Number Placeholder 4"/>
          <p:cNvSpPr>
            <a:spLocks noGrp="1"/>
          </p:cNvSpPr>
          <p:nvPr>
            <p:ph type="sldNum" sz="quarter" idx="12"/>
          </p:nvPr>
        </p:nvSpPr>
        <p:spPr/>
        <p:txBody>
          <a:bodyPr/>
          <a:lstStyle>
            <a:extLst/>
          </a:lstStyle>
          <a:p>
            <a:fld id="{4F8C14D1-0470-45E9-B937-EC5CA36106FC}" type="slidenum">
              <a:rPr lang="el-GR" smtClean="0"/>
              <a:pPr/>
              <a:t>‹#›</a:t>
            </a:fld>
            <a:endParaRPr lang="el-G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07AD2BA-DAE4-42BC-96CE-50098EE8382C}" type="datetime1">
              <a:rPr lang="el-GR" smtClean="0"/>
              <a:pPr/>
              <a:t>4/12/2020</a:t>
            </a:fld>
            <a:endParaRPr lang="el-GR"/>
          </a:p>
        </p:txBody>
      </p:sp>
      <p:sp>
        <p:nvSpPr>
          <p:cNvPr id="3" name="Footer Placeholder 2"/>
          <p:cNvSpPr>
            <a:spLocks noGrp="1"/>
          </p:cNvSpPr>
          <p:nvPr>
            <p:ph type="ftr" sz="quarter" idx="11"/>
          </p:nvPr>
        </p:nvSpPr>
        <p:spPr/>
        <p:txBody>
          <a:bodyPr/>
          <a:lstStyle>
            <a:extLst/>
          </a:lstStyle>
          <a:p>
            <a:r>
              <a:rPr lang="el-GR" smtClean="0"/>
              <a:t>ΜΑΡΙΑ ΓΛΥΠΤΗ</a:t>
            </a:r>
            <a:endParaRPr lang="el-GR"/>
          </a:p>
        </p:txBody>
      </p:sp>
      <p:sp>
        <p:nvSpPr>
          <p:cNvPr id="4" name="Slide Number Placeholder 3"/>
          <p:cNvSpPr>
            <a:spLocks noGrp="1"/>
          </p:cNvSpPr>
          <p:nvPr>
            <p:ph type="sldNum" sz="quarter" idx="12"/>
          </p:nvPr>
        </p:nvSpPr>
        <p:spPr/>
        <p:txBody>
          <a:bodyPr/>
          <a:lstStyle>
            <a:extLst/>
          </a:lstStyle>
          <a:p>
            <a:fld id="{4F8C14D1-0470-45E9-B937-EC5CA36106FC}"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4CAE8942-BE25-431B-8569-B60629AE5216}" type="datetime1">
              <a:rPr lang="el-GR" smtClean="0"/>
              <a:pPr/>
              <a:t>4/12/2020</a:t>
            </a:fld>
            <a:endParaRPr lang="el-GR"/>
          </a:p>
        </p:txBody>
      </p:sp>
      <p:sp>
        <p:nvSpPr>
          <p:cNvPr id="6" name="Footer Placeholder 5"/>
          <p:cNvSpPr>
            <a:spLocks noGrp="1"/>
          </p:cNvSpPr>
          <p:nvPr>
            <p:ph type="ftr" sz="quarter" idx="11"/>
          </p:nvPr>
        </p:nvSpPr>
        <p:spPr/>
        <p:txBody>
          <a:bodyPr/>
          <a:lstStyle>
            <a:extLst/>
          </a:lstStyle>
          <a:p>
            <a:r>
              <a:rPr lang="el-GR" smtClean="0"/>
              <a:t>ΜΑΡΙΑ ΓΛΥΠΤΗ</a:t>
            </a:r>
            <a:endParaRPr lang="el-GR"/>
          </a:p>
        </p:txBody>
      </p:sp>
      <p:sp>
        <p:nvSpPr>
          <p:cNvPr id="7" name="Slide Number Placeholder 6"/>
          <p:cNvSpPr>
            <a:spLocks noGrp="1"/>
          </p:cNvSpPr>
          <p:nvPr>
            <p:ph type="sldNum" sz="quarter" idx="12"/>
          </p:nvPr>
        </p:nvSpPr>
        <p:spPr/>
        <p:txBody>
          <a:bodyPr/>
          <a:lstStyle>
            <a:extLst/>
          </a:lstStyle>
          <a:p>
            <a:fld id="{4F8C14D1-0470-45E9-B937-EC5CA36106FC}"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577AE4F3-E604-49CA-89D5-9A59BCCE15AC}" type="datetime1">
              <a:rPr lang="el-GR" smtClean="0"/>
              <a:pPr/>
              <a:t>4/12/2020</a:t>
            </a:fld>
            <a:endParaRPr lang="el-G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l-GR" smtClean="0"/>
              <a:t>ΜΑΡΙΑ ΓΛΥΠΤΗ</a:t>
            </a:r>
            <a:endParaRPr lang="el-G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4F8C14D1-0470-45E9-B937-EC5CA36106FC}" type="slidenum">
              <a:rPr lang="el-GR" smtClean="0"/>
              <a:pPr/>
              <a:t>‹#›</a:t>
            </a:fld>
            <a:endParaRPr lang="el-G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4F32596-29AE-42FB-9D56-97CFD8176613}" type="datetime1">
              <a:rPr lang="el-GR" smtClean="0"/>
              <a:pPr/>
              <a:t>4/12/2020</a:t>
            </a:fld>
            <a:endParaRPr lang="el-G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l-GR" smtClean="0"/>
              <a:t>ΜΑΡΙΑ ΓΛΥΠΤΗ</a:t>
            </a:r>
            <a:endParaRPr lang="el-G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F8C14D1-0470-45E9-B937-EC5CA36106FC}"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ΑΛΛΗΓΟΡΙΑ ΣΠΗΛΑΙΟΥ</a:t>
            </a:r>
            <a:br>
              <a:rPr lang="el-GR" dirty="0" smtClean="0"/>
            </a:br>
            <a:r>
              <a:rPr lang="el-GR" dirty="0" smtClean="0"/>
              <a:t>τότε και σήμερα</a:t>
            </a:r>
            <a:endParaRPr lang="el-GR" dirty="0"/>
          </a:p>
        </p:txBody>
      </p:sp>
      <p:sp>
        <p:nvSpPr>
          <p:cNvPr id="3" name="Subtitle 2"/>
          <p:cNvSpPr>
            <a:spLocks noGrp="1"/>
          </p:cNvSpPr>
          <p:nvPr>
            <p:ph type="subTitle" idx="1"/>
          </p:nvPr>
        </p:nvSpPr>
        <p:spPr/>
        <p:txBody>
          <a:bodyPr/>
          <a:lstStyle/>
          <a:p>
            <a:r>
              <a:rPr lang="el-GR" dirty="0" smtClean="0"/>
              <a:t>ΕΠΙΜΕΛΕΙΑ: ΜΑΡΙΑ ΓΛΥΠΤΗ</a:t>
            </a:r>
            <a:endParaRPr lang="el-GR" dirty="0"/>
          </a:p>
        </p:txBody>
      </p:sp>
      <p:sp>
        <p:nvSpPr>
          <p:cNvPr id="4" name="Footer Placeholder 3"/>
          <p:cNvSpPr>
            <a:spLocks noGrp="1"/>
          </p:cNvSpPr>
          <p:nvPr>
            <p:ph type="ftr" sz="quarter" idx="11"/>
          </p:nvPr>
        </p:nvSpPr>
        <p:spPr/>
        <p:txBody>
          <a:bodyPr/>
          <a:lstStyle/>
          <a:p>
            <a:r>
              <a:rPr lang="el-GR" smtClean="0"/>
              <a:t>ΜΑΡΙΑ ΓΛΥΠΤΗ</a:t>
            </a:r>
            <a:endParaRPr lang="el-G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l-GR" dirty="0" smtClean="0"/>
              <a:t>Η επίδραση που ασκεί η παιδεία στην ανθρώπινη φύση μέσω της θέασης του Αγαθού και της τελείωσης του ανθρώπου</a:t>
            </a:r>
          </a:p>
          <a:p>
            <a:r>
              <a:rPr lang="el-GR" dirty="0" smtClean="0"/>
              <a:t>Η υποχρέωση που έχει ο φιλόσοφος, ο άνθρωπος που έχει λάβει ορθή παιδεία να φωτίσει τους συνανθρώπους του</a:t>
            </a:r>
          </a:p>
          <a:p>
            <a:r>
              <a:rPr lang="el-GR" dirty="0" smtClean="0"/>
              <a:t>Η αντίθεση ανάμεσα στον αισθητό και στο νοητό κόσμο</a:t>
            </a:r>
          </a:p>
          <a:p>
            <a:r>
              <a:rPr lang="el-GR" dirty="0" smtClean="0"/>
              <a:t>Η κύρια αποστολή της πολιτεία να εξασφαλίσει την ευτυχία όλων </a:t>
            </a:r>
            <a:r>
              <a:rPr lang="el-GR" smtClean="0"/>
              <a:t>των πολιτών</a:t>
            </a:r>
            <a:endParaRPr lang="el-GR" dirty="0"/>
          </a:p>
        </p:txBody>
      </p:sp>
      <p:sp>
        <p:nvSpPr>
          <p:cNvPr id="3" name="Footer Placeholder 2"/>
          <p:cNvSpPr>
            <a:spLocks noGrp="1"/>
          </p:cNvSpPr>
          <p:nvPr>
            <p:ph type="ftr" sz="quarter" idx="11"/>
          </p:nvPr>
        </p:nvSpPr>
        <p:spPr/>
        <p:txBody>
          <a:bodyPr/>
          <a:lstStyle/>
          <a:p>
            <a:r>
              <a:rPr lang="el-GR" smtClean="0"/>
              <a:t>ΜΑΡΙΑ ΓΛΥΠΤΗ</a:t>
            </a:r>
            <a:endParaRPr lang="el-GR"/>
          </a:p>
        </p:txBody>
      </p:sp>
      <p:sp>
        <p:nvSpPr>
          <p:cNvPr id="4" name="Title 3"/>
          <p:cNvSpPr>
            <a:spLocks noGrp="1"/>
          </p:cNvSpPr>
          <p:nvPr>
            <p:ph type="title"/>
          </p:nvPr>
        </p:nvSpPr>
        <p:spPr/>
        <p:txBody>
          <a:bodyPr/>
          <a:lstStyle/>
          <a:p>
            <a:r>
              <a:rPr lang="el-GR" dirty="0" smtClean="0"/>
              <a:t>ΘΕΜΑΤΑ ΑΛΛΗΓΟΡΙΑΣ</a:t>
            </a:r>
            <a:endParaRPr lang="el-G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l-GR" smtClean="0"/>
              <a:t>ΜΑΡΙΑ ΓΛΥΠΤΗ</a:t>
            </a:r>
            <a:endParaRPr lang="el-GR"/>
          </a:p>
        </p:txBody>
      </p:sp>
      <p:sp>
        <p:nvSpPr>
          <p:cNvPr id="5" name="Title 4"/>
          <p:cNvSpPr>
            <a:spLocks noGrp="1"/>
          </p:cNvSpPr>
          <p:nvPr>
            <p:ph type="title"/>
          </p:nvPr>
        </p:nvSpPr>
        <p:spPr/>
        <p:txBody>
          <a:bodyPr>
            <a:normAutofit fontScale="90000"/>
          </a:bodyPr>
          <a:lstStyle/>
          <a:p>
            <a:r>
              <a:rPr lang="el-GR" dirty="0" smtClean="0"/>
              <a:t>Οι συμβολισμοί στην αλληγορία</a:t>
            </a:r>
            <a:endParaRPr lang="el-G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itchFamily="2" charset="2"/>
              <a:buChar char="q"/>
            </a:pPr>
            <a:r>
              <a:rPr lang="el-GR" sz="3600" dirty="0" smtClean="0">
                <a:solidFill>
                  <a:schemeClr val="accent2">
                    <a:lumMod val="75000"/>
                  </a:schemeClr>
                </a:solidFill>
              </a:rPr>
              <a:t>Το σπήλαιο και η φωτιά αντιστοιχούν στον ορατό κόσμο</a:t>
            </a:r>
          </a:p>
          <a:p>
            <a:pPr>
              <a:buNone/>
            </a:pPr>
            <a:r>
              <a:rPr lang="el-GR" sz="3600" dirty="0" smtClean="0">
                <a:solidFill>
                  <a:schemeClr val="accent2">
                    <a:lumMod val="75000"/>
                  </a:schemeClr>
                </a:solidFill>
              </a:rPr>
              <a:t> </a:t>
            </a:r>
          </a:p>
          <a:p>
            <a:pPr>
              <a:buFont typeface="Wingdings" pitchFamily="2" charset="2"/>
              <a:buChar char="q"/>
            </a:pPr>
            <a:r>
              <a:rPr lang="el-GR" sz="3600" dirty="0" smtClean="0">
                <a:solidFill>
                  <a:schemeClr val="accent2">
                    <a:lumMod val="75000"/>
                  </a:schemeClr>
                </a:solidFill>
              </a:rPr>
              <a:t>Ο κόσμος έξω από το σπήλαιο αντιστοιχεί στον τόπο της νόησης</a:t>
            </a:r>
          </a:p>
          <a:p>
            <a:pPr>
              <a:buFont typeface="Wingdings" pitchFamily="2" charset="2"/>
              <a:buChar char="q"/>
            </a:pPr>
            <a:endParaRPr lang="el-GR" dirty="0" smtClean="0"/>
          </a:p>
        </p:txBody>
      </p:sp>
      <p:sp>
        <p:nvSpPr>
          <p:cNvPr id="3" name="Footer Placeholder 2"/>
          <p:cNvSpPr>
            <a:spLocks noGrp="1"/>
          </p:cNvSpPr>
          <p:nvPr>
            <p:ph type="ftr" sz="quarter" idx="11"/>
          </p:nvPr>
        </p:nvSpPr>
        <p:spPr/>
        <p:txBody>
          <a:bodyPr/>
          <a:lstStyle/>
          <a:p>
            <a:r>
              <a:rPr lang="el-GR" smtClean="0"/>
              <a:t>ΜΑΡΙΑ ΓΛΥΠΤΗ</a:t>
            </a:r>
            <a:endParaRPr lang="el-GR"/>
          </a:p>
        </p:txBody>
      </p:sp>
      <p:sp>
        <p:nvSpPr>
          <p:cNvPr id="4" name="Title 3"/>
          <p:cNvSpPr>
            <a:spLocks noGrp="1"/>
          </p:cNvSpPr>
          <p:nvPr>
            <p:ph type="title"/>
          </p:nvPr>
        </p:nvSpPr>
        <p:spPr/>
        <p:txBody>
          <a:bodyPr>
            <a:normAutofit fontScale="90000"/>
          </a:bodyPr>
          <a:lstStyle/>
          <a:p>
            <a:r>
              <a:rPr lang="el-GR" dirty="0" smtClean="0"/>
              <a:t>ΣΥΜΒΟΛΙΣΜΟΙ ΑΛΛΗΓΟΡΙΑΣ ΣΠΗΛΑΙΟΥ</a:t>
            </a:r>
            <a:endParaRPr lang="el-G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l-GR" dirty="0" smtClean="0"/>
              <a:t>Οι άνθρωποι που δεν έχουν γνωρίσει την αλήθεια</a:t>
            </a:r>
          </a:p>
          <a:p>
            <a:r>
              <a:rPr lang="el-GR" dirty="0" smtClean="0"/>
              <a:t>Οι άνθρωποι που είναι καθηλωμένοι εξ αιτίας της άγνοιας και της απαιδευσίας</a:t>
            </a:r>
          </a:p>
          <a:p>
            <a:r>
              <a:rPr lang="el-GR" dirty="0" smtClean="0"/>
              <a:t>Οι άνθρωποι που ασχολούνται με τα καθημερινά προβλήματα της ζωής και δεν φιλοσοφούν</a:t>
            </a:r>
          </a:p>
          <a:p>
            <a:pPr>
              <a:buNone/>
            </a:pPr>
            <a:endParaRPr lang="el-GR" dirty="0" smtClean="0"/>
          </a:p>
          <a:p>
            <a:pPr>
              <a:buNone/>
            </a:pPr>
            <a:r>
              <a:rPr lang="el-GR" b="1" dirty="0" smtClean="0">
                <a:solidFill>
                  <a:schemeClr val="accent2">
                    <a:lumMod val="75000"/>
                  </a:schemeClr>
                </a:solidFill>
              </a:rPr>
              <a:t>   Ακινησία                  πνευματική αδράνεια, απουσία έρευνας, αναζήτησης αλήθειας</a:t>
            </a:r>
          </a:p>
          <a:p>
            <a:endParaRPr lang="el-GR" dirty="0"/>
          </a:p>
        </p:txBody>
      </p:sp>
      <p:sp>
        <p:nvSpPr>
          <p:cNvPr id="3" name="Footer Placeholder 2"/>
          <p:cNvSpPr>
            <a:spLocks noGrp="1"/>
          </p:cNvSpPr>
          <p:nvPr>
            <p:ph type="ftr" sz="quarter" idx="11"/>
          </p:nvPr>
        </p:nvSpPr>
        <p:spPr/>
        <p:txBody>
          <a:bodyPr/>
          <a:lstStyle/>
          <a:p>
            <a:r>
              <a:rPr lang="el-GR" smtClean="0"/>
              <a:t>ΜΑΡΙΑ ΓΛΥΠΤΗ</a:t>
            </a:r>
            <a:endParaRPr lang="el-GR"/>
          </a:p>
        </p:txBody>
      </p:sp>
      <p:sp>
        <p:nvSpPr>
          <p:cNvPr id="4" name="Title 3"/>
          <p:cNvSpPr>
            <a:spLocks noGrp="1"/>
          </p:cNvSpPr>
          <p:nvPr>
            <p:ph type="title"/>
          </p:nvPr>
        </p:nvSpPr>
        <p:spPr/>
        <p:txBody>
          <a:bodyPr/>
          <a:lstStyle/>
          <a:p>
            <a:r>
              <a:rPr lang="el-GR" dirty="0" smtClean="0"/>
              <a:t>Συμβολισμοί: οι δεσμώτες</a:t>
            </a:r>
            <a:endParaRPr lang="el-GR" dirty="0"/>
          </a:p>
        </p:txBody>
      </p:sp>
      <p:sp>
        <p:nvSpPr>
          <p:cNvPr id="5" name="Right Arrow 4"/>
          <p:cNvSpPr/>
          <p:nvPr/>
        </p:nvSpPr>
        <p:spPr>
          <a:xfrm>
            <a:off x="3131840" y="5229200"/>
            <a:ext cx="648072"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l-GR" dirty="0" smtClean="0"/>
              <a:t>Η κατάσταση των δεσμωτών που είναι καθηλωμένοι στο σπήλαιο  είναι το στάδιο της εικασίας</a:t>
            </a:r>
          </a:p>
          <a:p>
            <a:endParaRPr lang="el-GR" dirty="0" smtClean="0"/>
          </a:p>
          <a:p>
            <a:pPr>
              <a:buNone/>
            </a:pPr>
            <a:r>
              <a:rPr lang="el-GR" b="1" dirty="0" smtClean="0">
                <a:solidFill>
                  <a:schemeClr val="accent2">
                    <a:lumMod val="75000"/>
                  </a:schemeClr>
                </a:solidFill>
              </a:rPr>
              <a:t>Δεσμώτες καθηλωμένοι                εικασία</a:t>
            </a:r>
          </a:p>
          <a:p>
            <a:endParaRPr lang="el-GR" dirty="0"/>
          </a:p>
        </p:txBody>
      </p:sp>
      <p:sp>
        <p:nvSpPr>
          <p:cNvPr id="3" name="Footer Placeholder 2"/>
          <p:cNvSpPr>
            <a:spLocks noGrp="1"/>
          </p:cNvSpPr>
          <p:nvPr>
            <p:ph type="ftr" sz="quarter" idx="11"/>
          </p:nvPr>
        </p:nvSpPr>
        <p:spPr/>
        <p:txBody>
          <a:bodyPr/>
          <a:lstStyle/>
          <a:p>
            <a:r>
              <a:rPr lang="el-GR" smtClean="0"/>
              <a:t>ΜΑΡΙΑ ΓΛΥΠΤΗ</a:t>
            </a:r>
            <a:endParaRPr lang="el-GR"/>
          </a:p>
        </p:txBody>
      </p:sp>
      <p:sp>
        <p:nvSpPr>
          <p:cNvPr id="4" name="Title 3"/>
          <p:cNvSpPr>
            <a:spLocks noGrp="1"/>
          </p:cNvSpPr>
          <p:nvPr>
            <p:ph type="title"/>
          </p:nvPr>
        </p:nvSpPr>
        <p:spPr/>
        <p:txBody>
          <a:bodyPr/>
          <a:lstStyle/>
          <a:p>
            <a:r>
              <a:rPr lang="el-GR" dirty="0" smtClean="0"/>
              <a:t>Συμβολισμοί: οι δεσμώτες</a:t>
            </a:r>
            <a:endParaRPr lang="el-GR" dirty="0"/>
          </a:p>
        </p:txBody>
      </p:sp>
      <p:sp>
        <p:nvSpPr>
          <p:cNvPr id="5" name="Right Arrow 4"/>
          <p:cNvSpPr/>
          <p:nvPr/>
        </p:nvSpPr>
        <p:spPr>
          <a:xfrm flipV="1">
            <a:off x="5436096" y="3429001"/>
            <a:ext cx="100811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l-GR" dirty="0" smtClean="0"/>
              <a:t>Όταν οι δεσμώτες υποχρεώνονται να κάνουν τη στροφή και να δουν τα ομοιώματα και την φωτιά φτάνουν στο στάδιο της πίστης</a:t>
            </a:r>
          </a:p>
          <a:p>
            <a:endParaRPr lang="el-GR" dirty="0" smtClean="0"/>
          </a:p>
          <a:p>
            <a:pPr>
              <a:buNone/>
            </a:pPr>
            <a:r>
              <a:rPr lang="el-GR" b="1" dirty="0" smtClean="0">
                <a:solidFill>
                  <a:schemeClr val="accent2">
                    <a:lumMod val="75000"/>
                  </a:schemeClr>
                </a:solidFill>
              </a:rPr>
              <a:t>Δεσμώτες-ομοιώματα-φωτιά         </a:t>
            </a:r>
            <a:r>
              <a:rPr lang="el-GR" b="1" dirty="0" err="1" smtClean="0">
                <a:solidFill>
                  <a:schemeClr val="accent2">
                    <a:lumMod val="75000"/>
                  </a:schemeClr>
                </a:solidFill>
              </a:rPr>
              <a:t>πίστις</a:t>
            </a:r>
            <a:endParaRPr lang="el-GR" b="1" dirty="0" smtClean="0">
              <a:solidFill>
                <a:schemeClr val="accent2">
                  <a:lumMod val="75000"/>
                </a:schemeClr>
              </a:solidFill>
            </a:endParaRPr>
          </a:p>
        </p:txBody>
      </p:sp>
      <p:sp>
        <p:nvSpPr>
          <p:cNvPr id="3" name="Footer Placeholder 2"/>
          <p:cNvSpPr>
            <a:spLocks noGrp="1"/>
          </p:cNvSpPr>
          <p:nvPr>
            <p:ph type="ftr" sz="quarter" idx="11"/>
          </p:nvPr>
        </p:nvSpPr>
        <p:spPr/>
        <p:txBody>
          <a:bodyPr/>
          <a:lstStyle/>
          <a:p>
            <a:r>
              <a:rPr lang="el-GR" smtClean="0"/>
              <a:t>ΜΑΡΙΑ ΓΛΥΠΤΗ</a:t>
            </a:r>
            <a:endParaRPr lang="el-GR"/>
          </a:p>
        </p:txBody>
      </p:sp>
      <p:sp>
        <p:nvSpPr>
          <p:cNvPr id="4" name="Title 3"/>
          <p:cNvSpPr>
            <a:spLocks noGrp="1"/>
          </p:cNvSpPr>
          <p:nvPr>
            <p:ph type="title"/>
          </p:nvPr>
        </p:nvSpPr>
        <p:spPr/>
        <p:txBody>
          <a:bodyPr/>
          <a:lstStyle/>
          <a:p>
            <a:r>
              <a:rPr lang="el-GR" dirty="0" smtClean="0"/>
              <a:t>Συμβολισμοί: οι δεσμώτες</a:t>
            </a:r>
            <a:endParaRPr lang="el-GR" dirty="0"/>
          </a:p>
        </p:txBody>
      </p:sp>
      <p:sp>
        <p:nvSpPr>
          <p:cNvPr id="5" name="Right Arrow 4"/>
          <p:cNvSpPr/>
          <p:nvPr/>
        </p:nvSpPr>
        <p:spPr>
          <a:xfrm>
            <a:off x="6084168" y="3861048"/>
            <a:ext cx="648072"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l-GR" dirty="0" smtClean="0"/>
              <a:t>Όταν ανηφορίζουν προς την έξοδο του σπηλαίου είναι η αναγωγή από τον κόσμο των αισθήσεων στον κόσμο της νόησης</a:t>
            </a:r>
          </a:p>
          <a:p>
            <a:endParaRPr lang="el-GR" dirty="0" smtClean="0"/>
          </a:p>
          <a:p>
            <a:pPr>
              <a:buNone/>
            </a:pPr>
            <a:r>
              <a:rPr lang="el-GR" dirty="0" smtClean="0">
                <a:solidFill>
                  <a:schemeClr val="accent2">
                    <a:lumMod val="75000"/>
                  </a:schemeClr>
                </a:solidFill>
              </a:rPr>
              <a:t>Ανηφοριά-έξοδος             αναγωγή από </a:t>
            </a:r>
          </a:p>
          <a:p>
            <a:pPr>
              <a:buNone/>
            </a:pPr>
            <a:r>
              <a:rPr lang="el-GR" dirty="0" smtClean="0">
                <a:solidFill>
                  <a:schemeClr val="accent2">
                    <a:lumMod val="75000"/>
                  </a:schemeClr>
                </a:solidFill>
              </a:rPr>
              <a:t> κόσμο αισθήσεων               κόσμο νοήσεως</a:t>
            </a:r>
          </a:p>
        </p:txBody>
      </p:sp>
      <p:sp>
        <p:nvSpPr>
          <p:cNvPr id="3" name="Footer Placeholder 2"/>
          <p:cNvSpPr>
            <a:spLocks noGrp="1"/>
          </p:cNvSpPr>
          <p:nvPr>
            <p:ph type="ftr" sz="quarter" idx="11"/>
          </p:nvPr>
        </p:nvSpPr>
        <p:spPr/>
        <p:txBody>
          <a:bodyPr/>
          <a:lstStyle/>
          <a:p>
            <a:r>
              <a:rPr lang="el-GR" smtClean="0"/>
              <a:t>ΜΑΡΙΑ ΓΛΥΠΤΗ</a:t>
            </a:r>
            <a:endParaRPr lang="el-GR"/>
          </a:p>
        </p:txBody>
      </p:sp>
      <p:sp>
        <p:nvSpPr>
          <p:cNvPr id="4" name="Title 3"/>
          <p:cNvSpPr>
            <a:spLocks noGrp="1"/>
          </p:cNvSpPr>
          <p:nvPr>
            <p:ph type="title"/>
          </p:nvPr>
        </p:nvSpPr>
        <p:spPr/>
        <p:txBody>
          <a:bodyPr/>
          <a:lstStyle/>
          <a:p>
            <a:r>
              <a:rPr lang="el-GR" dirty="0" smtClean="0"/>
              <a:t>Συμβολισμοί: οι δεσμώτες</a:t>
            </a:r>
            <a:endParaRPr lang="el-GR" dirty="0"/>
          </a:p>
        </p:txBody>
      </p:sp>
      <p:sp>
        <p:nvSpPr>
          <p:cNvPr id="5" name="Right Arrow 4"/>
          <p:cNvSpPr/>
          <p:nvPr/>
        </p:nvSpPr>
        <p:spPr>
          <a:xfrm>
            <a:off x="4067944" y="3501008"/>
            <a:ext cx="864096"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Right Arrow 5"/>
          <p:cNvSpPr/>
          <p:nvPr/>
        </p:nvSpPr>
        <p:spPr>
          <a:xfrm>
            <a:off x="4211960" y="3933056"/>
            <a:ext cx="1008112"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l-GR" dirty="0" smtClean="0"/>
              <a:t>Η θέαση των καθρεφτισμάτων είναι το στάδιο της διάνοιας</a:t>
            </a:r>
          </a:p>
          <a:p>
            <a:endParaRPr lang="el-GR" dirty="0" smtClean="0"/>
          </a:p>
          <a:p>
            <a:r>
              <a:rPr lang="el-GR" b="1" dirty="0" smtClean="0">
                <a:solidFill>
                  <a:schemeClr val="accent2">
                    <a:lumMod val="75000"/>
                  </a:schemeClr>
                </a:solidFill>
              </a:rPr>
              <a:t>Καθρεφτίσματα              διάνοια</a:t>
            </a:r>
          </a:p>
        </p:txBody>
      </p:sp>
      <p:sp>
        <p:nvSpPr>
          <p:cNvPr id="3" name="Footer Placeholder 2"/>
          <p:cNvSpPr>
            <a:spLocks noGrp="1"/>
          </p:cNvSpPr>
          <p:nvPr>
            <p:ph type="ftr" sz="quarter" idx="11"/>
          </p:nvPr>
        </p:nvSpPr>
        <p:spPr/>
        <p:txBody>
          <a:bodyPr/>
          <a:lstStyle/>
          <a:p>
            <a:r>
              <a:rPr lang="el-GR" smtClean="0"/>
              <a:t>ΜΑΡΙΑ ΓΛΥΠΤΗ</a:t>
            </a:r>
            <a:endParaRPr lang="el-GR"/>
          </a:p>
        </p:txBody>
      </p:sp>
      <p:sp>
        <p:nvSpPr>
          <p:cNvPr id="4" name="Title 3"/>
          <p:cNvSpPr>
            <a:spLocks noGrp="1"/>
          </p:cNvSpPr>
          <p:nvPr>
            <p:ph type="title"/>
          </p:nvPr>
        </p:nvSpPr>
        <p:spPr/>
        <p:txBody>
          <a:bodyPr/>
          <a:lstStyle/>
          <a:p>
            <a:r>
              <a:rPr lang="el-GR" dirty="0" smtClean="0"/>
              <a:t>Συμβολισμοί: οι δεσμώτες</a:t>
            </a:r>
            <a:endParaRPr lang="el-GR" dirty="0"/>
          </a:p>
        </p:txBody>
      </p:sp>
      <p:sp>
        <p:nvSpPr>
          <p:cNvPr id="5" name="Right Arrow 4"/>
          <p:cNvSpPr/>
          <p:nvPr/>
        </p:nvSpPr>
        <p:spPr>
          <a:xfrm>
            <a:off x="3995936" y="3068960"/>
            <a:ext cx="1008112"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l-GR" dirty="0" smtClean="0"/>
              <a:t>Η θέαση των πραγματικών αντικειμένων είναι η νόηση </a:t>
            </a:r>
          </a:p>
          <a:p>
            <a:endParaRPr lang="el-GR" dirty="0" smtClean="0"/>
          </a:p>
          <a:p>
            <a:r>
              <a:rPr lang="el-GR" b="1" dirty="0" smtClean="0">
                <a:solidFill>
                  <a:schemeClr val="accent2">
                    <a:lumMod val="75000"/>
                  </a:schemeClr>
                </a:solidFill>
              </a:rPr>
              <a:t>Πραγματικά αντικείμενα         νόησις</a:t>
            </a:r>
          </a:p>
        </p:txBody>
      </p:sp>
      <p:sp>
        <p:nvSpPr>
          <p:cNvPr id="3" name="Footer Placeholder 2"/>
          <p:cNvSpPr>
            <a:spLocks noGrp="1"/>
          </p:cNvSpPr>
          <p:nvPr>
            <p:ph type="ftr" sz="quarter" idx="11"/>
          </p:nvPr>
        </p:nvSpPr>
        <p:spPr/>
        <p:txBody>
          <a:bodyPr/>
          <a:lstStyle/>
          <a:p>
            <a:r>
              <a:rPr lang="el-GR" smtClean="0"/>
              <a:t>ΜΑΡΙΑ ΓΛΥΠΤΗ</a:t>
            </a:r>
            <a:endParaRPr lang="el-GR"/>
          </a:p>
        </p:txBody>
      </p:sp>
      <p:sp>
        <p:nvSpPr>
          <p:cNvPr id="4" name="Title 3"/>
          <p:cNvSpPr>
            <a:spLocks noGrp="1"/>
          </p:cNvSpPr>
          <p:nvPr>
            <p:ph type="title"/>
          </p:nvPr>
        </p:nvSpPr>
        <p:spPr/>
        <p:txBody>
          <a:bodyPr/>
          <a:lstStyle/>
          <a:p>
            <a:r>
              <a:rPr lang="el-GR" dirty="0" smtClean="0"/>
              <a:t>Συμβολισμοί: οι δεσμώτες</a:t>
            </a:r>
            <a:endParaRPr lang="el-GR" dirty="0"/>
          </a:p>
        </p:txBody>
      </p:sp>
      <p:sp>
        <p:nvSpPr>
          <p:cNvPr id="5" name="Right Arrow 4"/>
          <p:cNvSpPr/>
          <p:nvPr/>
        </p:nvSpPr>
        <p:spPr>
          <a:xfrm>
            <a:off x="5364088" y="2996952"/>
            <a:ext cx="720080"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l-GR" dirty="0" smtClean="0"/>
          </a:p>
          <a:p>
            <a:endParaRPr lang="el-GR" dirty="0" smtClean="0"/>
          </a:p>
          <a:p>
            <a:endParaRPr lang="el-GR" dirty="0" smtClean="0"/>
          </a:p>
          <a:p>
            <a:pPr>
              <a:buNone/>
            </a:pPr>
            <a:r>
              <a:rPr lang="el-GR" sz="3200" b="1" dirty="0" smtClean="0">
                <a:solidFill>
                  <a:schemeClr val="accent2">
                    <a:lumMod val="75000"/>
                  </a:schemeClr>
                </a:solidFill>
              </a:rPr>
              <a:t>    Ο Ήλιος               η Ιδέα του Αγαθού </a:t>
            </a:r>
            <a:endParaRPr lang="el-GR" sz="3200" b="1" dirty="0">
              <a:solidFill>
                <a:schemeClr val="accent2">
                  <a:lumMod val="75000"/>
                </a:schemeClr>
              </a:solidFill>
            </a:endParaRPr>
          </a:p>
        </p:txBody>
      </p:sp>
      <p:sp>
        <p:nvSpPr>
          <p:cNvPr id="3" name="Footer Placeholder 2"/>
          <p:cNvSpPr>
            <a:spLocks noGrp="1"/>
          </p:cNvSpPr>
          <p:nvPr>
            <p:ph type="ftr" sz="quarter" idx="11"/>
          </p:nvPr>
        </p:nvSpPr>
        <p:spPr/>
        <p:txBody>
          <a:bodyPr/>
          <a:lstStyle/>
          <a:p>
            <a:r>
              <a:rPr lang="el-GR" smtClean="0"/>
              <a:t>ΜΑΡΙΑ ΓΛΥΠΤΗ</a:t>
            </a:r>
            <a:endParaRPr lang="el-GR"/>
          </a:p>
        </p:txBody>
      </p:sp>
      <p:sp>
        <p:nvSpPr>
          <p:cNvPr id="4" name="Title 3"/>
          <p:cNvSpPr>
            <a:spLocks noGrp="1"/>
          </p:cNvSpPr>
          <p:nvPr>
            <p:ph type="title"/>
          </p:nvPr>
        </p:nvSpPr>
        <p:spPr/>
        <p:txBody>
          <a:bodyPr/>
          <a:lstStyle/>
          <a:p>
            <a:r>
              <a:rPr lang="el-GR" dirty="0" smtClean="0"/>
              <a:t>Συμβολισμοί: Ο Ήλιος</a:t>
            </a:r>
            <a:endParaRPr lang="el-GR" dirty="0"/>
          </a:p>
        </p:txBody>
      </p:sp>
      <p:sp>
        <p:nvSpPr>
          <p:cNvPr id="5" name="Right Arrow 4"/>
          <p:cNvSpPr/>
          <p:nvPr/>
        </p:nvSpPr>
        <p:spPr>
          <a:xfrm>
            <a:off x="3347864" y="3140968"/>
            <a:ext cx="864096"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l-GR" smtClean="0"/>
              <a:t>ΜΑΡΙΑ ΓΛΥΠΤΗ</a:t>
            </a:r>
            <a:endParaRPr lang="el-GR"/>
          </a:p>
        </p:txBody>
      </p:sp>
      <p:sp>
        <p:nvSpPr>
          <p:cNvPr id="2" name="Title 1"/>
          <p:cNvSpPr>
            <a:spLocks noGrp="1"/>
          </p:cNvSpPr>
          <p:nvPr>
            <p:ph type="title"/>
          </p:nvPr>
        </p:nvSpPr>
        <p:spPr/>
        <p:txBody>
          <a:bodyPr/>
          <a:lstStyle/>
          <a:p>
            <a:endParaRPr lang="el-GR" dirty="0"/>
          </a:p>
        </p:txBody>
      </p:sp>
      <p:pic>
        <p:nvPicPr>
          <p:cNvPr id="5" name="Content Placeholder 4" descr="αρχείο λήψης (1).jpg"/>
          <p:cNvPicPr>
            <a:picLocks noGrp="1" noChangeAspect="1"/>
          </p:cNvPicPr>
          <p:nvPr>
            <p:ph idx="1"/>
          </p:nvPr>
        </p:nvPicPr>
        <p:blipFill>
          <a:blip r:embed="rId2" cstate="print"/>
          <a:stretch>
            <a:fillRect/>
          </a:stretch>
        </p:blipFill>
        <p:spPr>
          <a:xfrm>
            <a:off x="251520" y="260648"/>
            <a:ext cx="8748464" cy="58326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l-GR" b="1" dirty="0" smtClean="0">
                <a:solidFill>
                  <a:schemeClr val="accent2">
                    <a:lumMod val="75000"/>
                  </a:schemeClr>
                </a:solidFill>
              </a:rPr>
              <a:t>Ο κόσμος των αισθήσεων</a:t>
            </a:r>
          </a:p>
          <a:p>
            <a:r>
              <a:rPr lang="el-GR" dirty="0" smtClean="0"/>
              <a:t>Ο κόσμος μας</a:t>
            </a:r>
          </a:p>
          <a:p>
            <a:r>
              <a:rPr lang="el-GR" dirty="0" smtClean="0"/>
              <a:t>Ο «πραγματικός» κόσμος μας</a:t>
            </a:r>
          </a:p>
          <a:p>
            <a:r>
              <a:rPr lang="el-GR" dirty="0" smtClean="0"/>
              <a:t>Ο κόσμος της άγνοιας και της απαιδευσίας</a:t>
            </a:r>
            <a:endParaRPr lang="el-GR" dirty="0"/>
          </a:p>
        </p:txBody>
      </p:sp>
      <p:sp>
        <p:nvSpPr>
          <p:cNvPr id="3" name="Footer Placeholder 2"/>
          <p:cNvSpPr>
            <a:spLocks noGrp="1"/>
          </p:cNvSpPr>
          <p:nvPr>
            <p:ph type="ftr" sz="quarter" idx="11"/>
          </p:nvPr>
        </p:nvSpPr>
        <p:spPr/>
        <p:txBody>
          <a:bodyPr/>
          <a:lstStyle/>
          <a:p>
            <a:r>
              <a:rPr lang="el-GR" smtClean="0"/>
              <a:t>ΜΑΡΙΑ ΓΛΥΠΤΗ</a:t>
            </a:r>
            <a:endParaRPr lang="el-GR"/>
          </a:p>
        </p:txBody>
      </p:sp>
      <p:sp>
        <p:nvSpPr>
          <p:cNvPr id="4" name="Title 3"/>
          <p:cNvSpPr>
            <a:spLocks noGrp="1"/>
          </p:cNvSpPr>
          <p:nvPr>
            <p:ph type="title"/>
          </p:nvPr>
        </p:nvSpPr>
        <p:spPr/>
        <p:txBody>
          <a:bodyPr/>
          <a:lstStyle/>
          <a:p>
            <a:r>
              <a:rPr lang="el-GR" dirty="0" smtClean="0"/>
              <a:t>Συμβολισμοί : Σπήλαιο</a:t>
            </a:r>
            <a:endParaRPr lang="el-G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l-GR" b="1" u="sng" dirty="0" smtClean="0">
                <a:solidFill>
                  <a:schemeClr val="accent2">
                    <a:lumMod val="75000"/>
                  </a:schemeClr>
                </a:solidFill>
              </a:rPr>
              <a:t>Η αμάθεια και απαιδευσία</a:t>
            </a:r>
          </a:p>
          <a:p>
            <a:r>
              <a:rPr lang="el-GR" dirty="0" smtClean="0"/>
              <a:t>Η φαινομενική αλήθεια</a:t>
            </a:r>
          </a:p>
          <a:p>
            <a:r>
              <a:rPr lang="el-GR" dirty="0" smtClean="0"/>
              <a:t>Η απατηλή γνώση</a:t>
            </a:r>
          </a:p>
          <a:p>
            <a:r>
              <a:rPr lang="el-GR" dirty="0" smtClean="0"/>
              <a:t>Όσα αντιλαμβανόμαστε με τις αισθήσεις μας</a:t>
            </a:r>
          </a:p>
          <a:p>
            <a:r>
              <a:rPr lang="el-GR" dirty="0" smtClean="0"/>
              <a:t>Αυτά που νομίζουμε αληθινά</a:t>
            </a:r>
          </a:p>
          <a:p>
            <a:r>
              <a:rPr lang="el-GR" dirty="0" smtClean="0"/>
              <a:t>Αυτά που μας κρατάνε ακινητοποιημένους στη σφαίρα των αισθήσεων και μας εμποδίζουν να φτάσουμε στην αλήθεια</a:t>
            </a:r>
          </a:p>
          <a:p>
            <a:r>
              <a:rPr lang="el-GR" dirty="0" smtClean="0"/>
              <a:t>Η ιδεολογία/ιδεολόγημα που διαμορφώνει το πολιτικό και κοινωνικό σύστημα για να μας κρατήσει πνευματικά ακινητοποιημένους και αδρανείς</a:t>
            </a:r>
            <a:endParaRPr lang="el-GR" dirty="0"/>
          </a:p>
        </p:txBody>
      </p:sp>
      <p:sp>
        <p:nvSpPr>
          <p:cNvPr id="3" name="Footer Placeholder 2"/>
          <p:cNvSpPr>
            <a:spLocks noGrp="1"/>
          </p:cNvSpPr>
          <p:nvPr>
            <p:ph type="ftr" sz="quarter" idx="11"/>
          </p:nvPr>
        </p:nvSpPr>
        <p:spPr/>
        <p:txBody>
          <a:bodyPr/>
          <a:lstStyle/>
          <a:p>
            <a:r>
              <a:rPr lang="el-GR" smtClean="0"/>
              <a:t>ΜΑΡΙΑ ΓΛΥΠΤΗ</a:t>
            </a:r>
            <a:endParaRPr lang="el-GR"/>
          </a:p>
        </p:txBody>
      </p:sp>
      <p:sp>
        <p:nvSpPr>
          <p:cNvPr id="4" name="Title 3"/>
          <p:cNvSpPr>
            <a:spLocks noGrp="1"/>
          </p:cNvSpPr>
          <p:nvPr>
            <p:ph type="title"/>
          </p:nvPr>
        </p:nvSpPr>
        <p:spPr/>
        <p:txBody>
          <a:bodyPr/>
          <a:lstStyle/>
          <a:p>
            <a:r>
              <a:rPr lang="el-GR" dirty="0" smtClean="0"/>
              <a:t>Συμβολισμοί: τα δεσμά</a:t>
            </a:r>
            <a:endParaRPr lang="el-G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l-GR" dirty="0" smtClean="0"/>
          </a:p>
          <a:p>
            <a:endParaRPr lang="el-GR" dirty="0" smtClean="0"/>
          </a:p>
          <a:p>
            <a:endParaRPr lang="el-GR" dirty="0" smtClean="0"/>
          </a:p>
          <a:p>
            <a:pPr>
              <a:buNone/>
            </a:pPr>
            <a:r>
              <a:rPr lang="el-GR" b="1" dirty="0" smtClean="0">
                <a:solidFill>
                  <a:schemeClr val="accent2">
                    <a:lumMod val="75000"/>
                  </a:schemeClr>
                </a:solidFill>
              </a:rPr>
              <a:t>Σκιές                   δεδομένα των αισθήσεων</a:t>
            </a:r>
            <a:endParaRPr lang="el-GR" b="1" dirty="0">
              <a:solidFill>
                <a:schemeClr val="accent2">
                  <a:lumMod val="75000"/>
                </a:schemeClr>
              </a:solidFill>
            </a:endParaRPr>
          </a:p>
        </p:txBody>
      </p:sp>
      <p:sp>
        <p:nvSpPr>
          <p:cNvPr id="3" name="Footer Placeholder 2"/>
          <p:cNvSpPr>
            <a:spLocks noGrp="1"/>
          </p:cNvSpPr>
          <p:nvPr>
            <p:ph type="ftr" sz="quarter" idx="11"/>
          </p:nvPr>
        </p:nvSpPr>
        <p:spPr/>
        <p:txBody>
          <a:bodyPr/>
          <a:lstStyle/>
          <a:p>
            <a:r>
              <a:rPr lang="el-GR" smtClean="0"/>
              <a:t>ΜΑΡΙΑ ΓΛΥΠΤΗ</a:t>
            </a:r>
            <a:endParaRPr lang="el-GR"/>
          </a:p>
        </p:txBody>
      </p:sp>
      <p:sp>
        <p:nvSpPr>
          <p:cNvPr id="4" name="Title 3"/>
          <p:cNvSpPr>
            <a:spLocks noGrp="1"/>
          </p:cNvSpPr>
          <p:nvPr>
            <p:ph type="title"/>
          </p:nvPr>
        </p:nvSpPr>
        <p:spPr/>
        <p:txBody>
          <a:bodyPr/>
          <a:lstStyle/>
          <a:p>
            <a:r>
              <a:rPr lang="el-GR" dirty="0" smtClean="0"/>
              <a:t>Συμβολισμοί: σκιές</a:t>
            </a:r>
            <a:endParaRPr lang="el-GR" dirty="0"/>
          </a:p>
        </p:txBody>
      </p:sp>
      <p:sp>
        <p:nvSpPr>
          <p:cNvPr id="5" name="Right Arrow 4"/>
          <p:cNvSpPr/>
          <p:nvPr/>
        </p:nvSpPr>
        <p:spPr>
          <a:xfrm>
            <a:off x="1835696" y="3068960"/>
            <a:ext cx="1224136"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l-GR" dirty="0" smtClean="0"/>
          </a:p>
          <a:p>
            <a:endParaRPr lang="el-GR" dirty="0" smtClean="0"/>
          </a:p>
          <a:p>
            <a:endParaRPr lang="el-GR" dirty="0" smtClean="0"/>
          </a:p>
          <a:p>
            <a:pPr>
              <a:buNone/>
            </a:pPr>
            <a:r>
              <a:rPr lang="el-GR" b="1" dirty="0" smtClean="0">
                <a:solidFill>
                  <a:schemeClr val="accent2">
                    <a:lumMod val="75000"/>
                  </a:schemeClr>
                </a:solidFill>
              </a:rPr>
              <a:t>Σκεύη             αντικείμενα αισθητού κόσμου</a:t>
            </a:r>
          </a:p>
          <a:p>
            <a:pPr>
              <a:buNone/>
            </a:pPr>
            <a:r>
              <a:rPr lang="el-GR" b="1" dirty="0" smtClean="0">
                <a:solidFill>
                  <a:schemeClr val="accent2">
                    <a:lumMod val="75000"/>
                  </a:schemeClr>
                </a:solidFill>
              </a:rPr>
              <a:t>(τα ομοιώματα των πραγματικών αντικειμένων)</a:t>
            </a:r>
            <a:endParaRPr lang="el-GR" b="1" dirty="0">
              <a:solidFill>
                <a:schemeClr val="accent2">
                  <a:lumMod val="75000"/>
                </a:schemeClr>
              </a:solidFill>
            </a:endParaRPr>
          </a:p>
        </p:txBody>
      </p:sp>
      <p:sp>
        <p:nvSpPr>
          <p:cNvPr id="3" name="Footer Placeholder 2"/>
          <p:cNvSpPr>
            <a:spLocks noGrp="1"/>
          </p:cNvSpPr>
          <p:nvPr>
            <p:ph type="ftr" sz="quarter" idx="11"/>
          </p:nvPr>
        </p:nvSpPr>
        <p:spPr/>
        <p:txBody>
          <a:bodyPr/>
          <a:lstStyle/>
          <a:p>
            <a:r>
              <a:rPr lang="el-GR" smtClean="0"/>
              <a:t>ΜΑΡΙΑ ΓΛΥΠΤΗ</a:t>
            </a:r>
            <a:endParaRPr lang="el-GR"/>
          </a:p>
        </p:txBody>
      </p:sp>
      <p:sp>
        <p:nvSpPr>
          <p:cNvPr id="4" name="Title 3"/>
          <p:cNvSpPr>
            <a:spLocks noGrp="1"/>
          </p:cNvSpPr>
          <p:nvPr>
            <p:ph type="title"/>
          </p:nvPr>
        </p:nvSpPr>
        <p:spPr/>
        <p:txBody>
          <a:bodyPr/>
          <a:lstStyle/>
          <a:p>
            <a:r>
              <a:rPr lang="el-GR" dirty="0" smtClean="0"/>
              <a:t>Συμβολισμοί: σκεύη</a:t>
            </a:r>
            <a:endParaRPr lang="el-GR" dirty="0"/>
          </a:p>
        </p:txBody>
      </p:sp>
      <p:sp>
        <p:nvSpPr>
          <p:cNvPr id="5" name="Right Arrow 4"/>
          <p:cNvSpPr/>
          <p:nvPr/>
        </p:nvSpPr>
        <p:spPr>
          <a:xfrm>
            <a:off x="1979712" y="3068960"/>
            <a:ext cx="720080"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l-GR" dirty="0" smtClean="0"/>
          </a:p>
          <a:p>
            <a:endParaRPr lang="el-GR" dirty="0" smtClean="0"/>
          </a:p>
          <a:p>
            <a:r>
              <a:rPr lang="el-GR" sz="4000" b="1" dirty="0" smtClean="0">
                <a:solidFill>
                  <a:schemeClr val="accent2">
                    <a:lumMod val="75000"/>
                  </a:schemeClr>
                </a:solidFill>
              </a:rPr>
              <a:t>Ο νοητός κόσμος</a:t>
            </a:r>
            <a:endParaRPr lang="el-GR" sz="4000" b="1" dirty="0">
              <a:solidFill>
                <a:schemeClr val="accent2">
                  <a:lumMod val="75000"/>
                </a:schemeClr>
              </a:solidFill>
            </a:endParaRPr>
          </a:p>
        </p:txBody>
      </p:sp>
      <p:sp>
        <p:nvSpPr>
          <p:cNvPr id="3" name="Footer Placeholder 2"/>
          <p:cNvSpPr>
            <a:spLocks noGrp="1"/>
          </p:cNvSpPr>
          <p:nvPr>
            <p:ph type="ftr" sz="quarter" idx="11"/>
          </p:nvPr>
        </p:nvSpPr>
        <p:spPr/>
        <p:txBody>
          <a:bodyPr/>
          <a:lstStyle/>
          <a:p>
            <a:r>
              <a:rPr lang="el-GR" smtClean="0"/>
              <a:t>ΜΑΡΙΑ ΓΛΥΠΤΗ</a:t>
            </a:r>
            <a:endParaRPr lang="el-GR"/>
          </a:p>
        </p:txBody>
      </p:sp>
      <p:sp>
        <p:nvSpPr>
          <p:cNvPr id="4" name="Title 3"/>
          <p:cNvSpPr>
            <a:spLocks noGrp="1"/>
          </p:cNvSpPr>
          <p:nvPr>
            <p:ph type="title"/>
          </p:nvPr>
        </p:nvSpPr>
        <p:spPr/>
        <p:txBody>
          <a:bodyPr>
            <a:normAutofit fontScale="90000"/>
          </a:bodyPr>
          <a:lstStyle/>
          <a:p>
            <a:r>
              <a:rPr lang="el-GR" dirty="0" smtClean="0"/>
              <a:t>Συμβολισμοί: ο κόσμος ΕΚΤΟΣ σπηλαίου</a:t>
            </a:r>
            <a:endParaRPr lang="el-G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l-GR" dirty="0" smtClean="0"/>
              <a:t>Η πορεία του ανθρώπου προς την αλήθεια</a:t>
            </a:r>
          </a:p>
          <a:p>
            <a:r>
              <a:rPr lang="el-GR" dirty="0" smtClean="0"/>
              <a:t>Η παιδεία </a:t>
            </a:r>
          </a:p>
          <a:p>
            <a:endParaRPr lang="el-GR" dirty="0" smtClean="0"/>
          </a:p>
          <a:p>
            <a:r>
              <a:rPr lang="el-GR" dirty="0" smtClean="0"/>
              <a:t>Η ανωφέρεια συμβολίζει τη δυσκολία, τους κόπους που απαιτεί αυτή η πορεία</a:t>
            </a:r>
          </a:p>
          <a:p>
            <a:endParaRPr lang="el-GR" dirty="0" smtClean="0"/>
          </a:p>
          <a:p>
            <a:r>
              <a:rPr lang="el-GR" b="1" dirty="0" smtClean="0">
                <a:solidFill>
                  <a:schemeClr val="accent2">
                    <a:lumMod val="75000"/>
                  </a:schemeClr>
                </a:solidFill>
              </a:rPr>
              <a:t>Ανάβαση                  πορεία προς αλήθεια</a:t>
            </a:r>
            <a:endParaRPr lang="el-GR" b="1" dirty="0">
              <a:solidFill>
                <a:schemeClr val="accent2">
                  <a:lumMod val="75000"/>
                </a:schemeClr>
              </a:solidFill>
            </a:endParaRPr>
          </a:p>
        </p:txBody>
      </p:sp>
      <p:sp>
        <p:nvSpPr>
          <p:cNvPr id="3" name="Footer Placeholder 2"/>
          <p:cNvSpPr>
            <a:spLocks noGrp="1"/>
          </p:cNvSpPr>
          <p:nvPr>
            <p:ph type="ftr" sz="quarter" idx="11"/>
          </p:nvPr>
        </p:nvSpPr>
        <p:spPr/>
        <p:txBody>
          <a:bodyPr/>
          <a:lstStyle/>
          <a:p>
            <a:r>
              <a:rPr lang="el-GR" smtClean="0"/>
              <a:t>ΜΑΡΙΑ ΓΛΥΠΤΗ</a:t>
            </a:r>
            <a:endParaRPr lang="el-GR"/>
          </a:p>
        </p:txBody>
      </p:sp>
      <p:sp>
        <p:nvSpPr>
          <p:cNvPr id="4" name="Title 3"/>
          <p:cNvSpPr>
            <a:spLocks noGrp="1"/>
          </p:cNvSpPr>
          <p:nvPr>
            <p:ph type="title"/>
          </p:nvPr>
        </p:nvSpPr>
        <p:spPr/>
        <p:txBody>
          <a:bodyPr>
            <a:normAutofit fontScale="90000"/>
          </a:bodyPr>
          <a:lstStyle/>
          <a:p>
            <a:r>
              <a:rPr lang="el-GR" dirty="0" smtClean="0"/>
              <a:t>Συμβολισμοί: η ανάβαση προς την έξοδο</a:t>
            </a:r>
            <a:endParaRPr lang="el-GR" dirty="0"/>
          </a:p>
        </p:txBody>
      </p:sp>
      <p:sp>
        <p:nvSpPr>
          <p:cNvPr id="5" name="Right Arrow 4"/>
          <p:cNvSpPr/>
          <p:nvPr/>
        </p:nvSpPr>
        <p:spPr>
          <a:xfrm>
            <a:off x="2915816" y="4437112"/>
            <a:ext cx="1080120"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l-GR" b="1" dirty="0" smtClean="0">
                <a:solidFill>
                  <a:schemeClr val="accent2">
                    <a:lumMod val="75000"/>
                  </a:schemeClr>
                </a:solidFill>
              </a:rPr>
              <a:t>Ιδέα του Αγαθού</a:t>
            </a:r>
          </a:p>
          <a:p>
            <a:r>
              <a:rPr lang="el-GR" dirty="0" smtClean="0"/>
              <a:t>Αλήθεια</a:t>
            </a:r>
          </a:p>
          <a:p>
            <a:r>
              <a:rPr lang="el-GR" dirty="0" smtClean="0"/>
              <a:t>Πραγματική ουσία όντων</a:t>
            </a:r>
            <a:endParaRPr lang="el-GR" dirty="0"/>
          </a:p>
        </p:txBody>
      </p:sp>
      <p:sp>
        <p:nvSpPr>
          <p:cNvPr id="3" name="Footer Placeholder 2"/>
          <p:cNvSpPr>
            <a:spLocks noGrp="1"/>
          </p:cNvSpPr>
          <p:nvPr>
            <p:ph type="ftr" sz="quarter" idx="11"/>
          </p:nvPr>
        </p:nvSpPr>
        <p:spPr/>
        <p:txBody>
          <a:bodyPr/>
          <a:lstStyle/>
          <a:p>
            <a:r>
              <a:rPr lang="el-GR" smtClean="0"/>
              <a:t>ΜΑΡΙΑ ΓΛΥΠΤΗ</a:t>
            </a:r>
            <a:endParaRPr lang="el-GR"/>
          </a:p>
        </p:txBody>
      </p:sp>
      <p:sp>
        <p:nvSpPr>
          <p:cNvPr id="4" name="Title 3"/>
          <p:cNvSpPr>
            <a:spLocks noGrp="1"/>
          </p:cNvSpPr>
          <p:nvPr>
            <p:ph type="title"/>
          </p:nvPr>
        </p:nvSpPr>
        <p:spPr/>
        <p:txBody>
          <a:bodyPr>
            <a:normAutofit fontScale="90000"/>
          </a:bodyPr>
          <a:lstStyle/>
          <a:p>
            <a:r>
              <a:rPr lang="el-GR" dirty="0" smtClean="0"/>
              <a:t>Συμβολισμοί: το φως του Ήλιου</a:t>
            </a:r>
            <a:endParaRPr lang="el-G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l-GR" b="1" dirty="0" smtClean="0">
                <a:solidFill>
                  <a:schemeClr val="accent2">
                    <a:lumMod val="75000"/>
                  </a:schemeClr>
                </a:solidFill>
              </a:rPr>
              <a:t>Κατώτερη πηγή αλήθειας </a:t>
            </a:r>
          </a:p>
          <a:p>
            <a:pPr>
              <a:buNone/>
            </a:pPr>
            <a:r>
              <a:rPr lang="el-GR" dirty="0" smtClean="0"/>
              <a:t>(σε σύγκριση με το φως του ήλιου, ο ήλιος </a:t>
            </a:r>
            <a:r>
              <a:rPr lang="el-GR" smtClean="0"/>
              <a:t>είναι αυτόφωτος)</a:t>
            </a:r>
            <a:endParaRPr lang="el-GR" dirty="0" smtClean="0"/>
          </a:p>
          <a:p>
            <a:r>
              <a:rPr lang="el-GR" dirty="0" smtClean="0"/>
              <a:t>Δεν είναι «αυτοφυές»</a:t>
            </a:r>
          </a:p>
          <a:p>
            <a:r>
              <a:rPr lang="el-GR" dirty="0" smtClean="0"/>
              <a:t>Είναι δημιούργημα της φωτιάς</a:t>
            </a:r>
          </a:p>
          <a:p>
            <a:endParaRPr lang="el-GR" dirty="0"/>
          </a:p>
        </p:txBody>
      </p:sp>
      <p:sp>
        <p:nvSpPr>
          <p:cNvPr id="3" name="Footer Placeholder 2"/>
          <p:cNvSpPr>
            <a:spLocks noGrp="1"/>
          </p:cNvSpPr>
          <p:nvPr>
            <p:ph type="ftr" sz="quarter" idx="11"/>
          </p:nvPr>
        </p:nvSpPr>
        <p:spPr/>
        <p:txBody>
          <a:bodyPr/>
          <a:lstStyle/>
          <a:p>
            <a:r>
              <a:rPr lang="el-GR" smtClean="0"/>
              <a:t>ΜΑΡΙΑ ΓΛΥΠΤΗ</a:t>
            </a:r>
            <a:endParaRPr lang="el-GR"/>
          </a:p>
        </p:txBody>
      </p:sp>
      <p:sp>
        <p:nvSpPr>
          <p:cNvPr id="4" name="Title 3"/>
          <p:cNvSpPr>
            <a:spLocks noGrp="1"/>
          </p:cNvSpPr>
          <p:nvPr>
            <p:ph type="title"/>
          </p:nvPr>
        </p:nvSpPr>
        <p:spPr/>
        <p:txBody>
          <a:bodyPr>
            <a:normAutofit fontScale="90000"/>
          </a:bodyPr>
          <a:lstStyle/>
          <a:p>
            <a:r>
              <a:rPr lang="el-GR" dirty="0" smtClean="0"/>
              <a:t>Συμβολισμοί: το φως της φωτιάς</a:t>
            </a:r>
            <a:endParaRPr lang="el-G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l-GR" dirty="0" smtClean="0"/>
              <a:t>«Υποδοχή» του δεσμώτη που επιστρέφει στο σπήλαιο μετά την όραση του Ήλιου</a:t>
            </a:r>
          </a:p>
          <a:p>
            <a:r>
              <a:rPr lang="el-GR" dirty="0" smtClean="0"/>
              <a:t>Σκοτείνιασμα της όψης</a:t>
            </a:r>
          </a:p>
          <a:p>
            <a:endParaRPr lang="el-GR" dirty="0" smtClean="0"/>
          </a:p>
          <a:p>
            <a:pPr>
              <a:buNone/>
            </a:pPr>
            <a:endParaRPr lang="el-GR" dirty="0" smtClean="0"/>
          </a:p>
          <a:p>
            <a:r>
              <a:rPr lang="el-GR" dirty="0" smtClean="0"/>
              <a:t>Η αμηχανία </a:t>
            </a:r>
          </a:p>
          <a:p>
            <a:r>
              <a:rPr lang="el-GR" dirty="0" smtClean="0"/>
              <a:t>Οι κίνδυνοι</a:t>
            </a:r>
          </a:p>
          <a:p>
            <a:r>
              <a:rPr lang="el-GR" dirty="0" smtClean="0"/>
              <a:t>Η διαταραχή των διαμορφωμένων αντιλήψεων των δεσμωτών</a:t>
            </a:r>
            <a:endParaRPr lang="el-GR" dirty="0"/>
          </a:p>
        </p:txBody>
      </p:sp>
      <p:sp>
        <p:nvSpPr>
          <p:cNvPr id="3" name="Footer Placeholder 2"/>
          <p:cNvSpPr>
            <a:spLocks noGrp="1"/>
          </p:cNvSpPr>
          <p:nvPr>
            <p:ph type="ftr" sz="quarter" idx="11"/>
          </p:nvPr>
        </p:nvSpPr>
        <p:spPr/>
        <p:txBody>
          <a:bodyPr/>
          <a:lstStyle/>
          <a:p>
            <a:r>
              <a:rPr lang="el-GR" smtClean="0"/>
              <a:t>ΜΑΡΙΑ ΓΛΥΠΤΗ</a:t>
            </a:r>
            <a:endParaRPr lang="el-GR"/>
          </a:p>
        </p:txBody>
      </p:sp>
      <p:sp>
        <p:nvSpPr>
          <p:cNvPr id="4" name="Title 3"/>
          <p:cNvSpPr>
            <a:spLocks noGrp="1"/>
          </p:cNvSpPr>
          <p:nvPr>
            <p:ph type="title"/>
          </p:nvPr>
        </p:nvSpPr>
        <p:spPr/>
        <p:txBody>
          <a:bodyPr>
            <a:normAutofit/>
          </a:bodyPr>
          <a:lstStyle/>
          <a:p>
            <a:r>
              <a:rPr lang="el-GR" dirty="0" smtClean="0"/>
              <a:t>Συμβολισμοί: η «υποδοχή»</a:t>
            </a:r>
            <a:endParaRPr lang="el-GR" dirty="0"/>
          </a:p>
        </p:txBody>
      </p:sp>
      <p:sp>
        <p:nvSpPr>
          <p:cNvPr id="5" name="Down Arrow 4"/>
          <p:cNvSpPr/>
          <p:nvPr/>
        </p:nvSpPr>
        <p:spPr>
          <a:xfrm>
            <a:off x="1907704" y="2852936"/>
            <a:ext cx="45719"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l-GR" dirty="0" smtClean="0"/>
              <a:t>Οι πεποιθήσεις για πράγματα, καταστάσεις, ιδέες που βασίζονται στο φαίνεσθαι και όχι στο είναι.</a:t>
            </a:r>
            <a:endParaRPr lang="el-GR" dirty="0"/>
          </a:p>
        </p:txBody>
      </p:sp>
      <p:sp>
        <p:nvSpPr>
          <p:cNvPr id="3" name="Footer Placeholder 2"/>
          <p:cNvSpPr>
            <a:spLocks noGrp="1"/>
          </p:cNvSpPr>
          <p:nvPr>
            <p:ph type="ftr" sz="quarter" idx="11"/>
          </p:nvPr>
        </p:nvSpPr>
        <p:spPr/>
        <p:txBody>
          <a:bodyPr/>
          <a:lstStyle/>
          <a:p>
            <a:r>
              <a:rPr lang="el-GR" smtClean="0"/>
              <a:t>ΜΑΡΙΑ ΓΛΥΠΤΗ</a:t>
            </a:r>
            <a:endParaRPr lang="el-GR"/>
          </a:p>
        </p:txBody>
      </p:sp>
      <p:sp>
        <p:nvSpPr>
          <p:cNvPr id="4" name="Title 3"/>
          <p:cNvSpPr>
            <a:spLocks noGrp="1"/>
          </p:cNvSpPr>
          <p:nvPr>
            <p:ph type="title"/>
          </p:nvPr>
        </p:nvSpPr>
        <p:spPr/>
        <p:txBody>
          <a:bodyPr>
            <a:normAutofit/>
          </a:bodyPr>
          <a:lstStyle/>
          <a:p>
            <a:r>
              <a:rPr lang="el-GR" dirty="0" smtClean="0"/>
              <a:t>Συμβολισμοί: οι σκιές</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l-GR" smtClean="0"/>
              <a:t>ΜΑΡΙΑ ΓΛΥΠΤΗ</a:t>
            </a:r>
            <a:endParaRPr lang="el-GR"/>
          </a:p>
        </p:txBody>
      </p:sp>
      <p:sp>
        <p:nvSpPr>
          <p:cNvPr id="2" name="Title 1"/>
          <p:cNvSpPr>
            <a:spLocks noGrp="1"/>
          </p:cNvSpPr>
          <p:nvPr>
            <p:ph type="title"/>
          </p:nvPr>
        </p:nvSpPr>
        <p:spPr/>
        <p:txBody>
          <a:bodyPr/>
          <a:lstStyle/>
          <a:p>
            <a:endParaRPr lang="el-GR" dirty="0"/>
          </a:p>
        </p:txBody>
      </p:sp>
      <p:pic>
        <p:nvPicPr>
          <p:cNvPr id="5" name="Content Placeholder 4" descr="platoscave.png"/>
          <p:cNvPicPr>
            <a:picLocks noGrp="1" noChangeAspect="1"/>
          </p:cNvPicPr>
          <p:nvPr>
            <p:ph idx="1"/>
          </p:nvPr>
        </p:nvPicPr>
        <p:blipFill>
          <a:blip r:embed="rId2" cstate="print"/>
          <a:stretch>
            <a:fillRect/>
          </a:stretch>
        </p:blipFill>
        <p:spPr>
          <a:xfrm>
            <a:off x="251519" y="188640"/>
            <a:ext cx="8568953" cy="6192687"/>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l-GR" smtClean="0"/>
              <a:t>ΜΑΡΙΑ ΓΛΥΠΤΗ</a:t>
            </a:r>
            <a:endParaRPr lang="el-GR"/>
          </a:p>
        </p:txBody>
      </p:sp>
      <p:sp>
        <p:nvSpPr>
          <p:cNvPr id="5" name="Title 4"/>
          <p:cNvSpPr>
            <a:spLocks noGrp="1"/>
          </p:cNvSpPr>
          <p:nvPr>
            <p:ph type="title"/>
          </p:nvPr>
        </p:nvSpPr>
        <p:spPr/>
        <p:txBody>
          <a:bodyPr>
            <a:normAutofit fontScale="90000"/>
          </a:bodyPr>
          <a:lstStyle/>
          <a:p>
            <a:r>
              <a:rPr lang="el-GR" dirty="0" smtClean="0"/>
              <a:t>ΤΑΙΝΙΕΣ ΠΟΥ ΒΑΣΙΖΟΝΤΑΙ ΣΤΗΝ ΑΛΛΗΓΟΡΙΑ ΤΟΥ ΣΠΗΛΑΙΟΥ</a:t>
            </a:r>
            <a:endParaRPr lang="el-G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92500" lnSpcReduction="20000"/>
          </a:bodyPr>
          <a:lstStyle/>
          <a:p>
            <a:pPr>
              <a:buNone/>
            </a:pPr>
            <a:r>
              <a:rPr lang="el-GR" dirty="0" smtClean="0"/>
              <a:t>Ένας αστέρας του τένις αναθέτει σε κάποιον που συναντάει σε ένα τρένο να σκοτώσει τη γυναίκα του. </a:t>
            </a:r>
          </a:p>
          <a:p>
            <a:pPr>
              <a:buNone/>
            </a:pPr>
            <a:r>
              <a:rPr lang="el-GR" dirty="0" smtClean="0"/>
              <a:t>Η σκηνή με τη βάρκα μέσα στο σπήλαιο και οι σκιές των ατόμων θεωρείται αναφορά στην αλληγορία του σπηλαίου</a:t>
            </a:r>
          </a:p>
        </p:txBody>
      </p:sp>
      <p:pic>
        <p:nvPicPr>
          <p:cNvPr id="6" name="Content Placeholder 5" descr="Strangers-on-a-Train.jpg"/>
          <p:cNvPicPr>
            <a:picLocks noGrp="1" noChangeAspect="1"/>
          </p:cNvPicPr>
          <p:nvPr>
            <p:ph sz="half" idx="2"/>
          </p:nvPr>
        </p:nvPicPr>
        <p:blipFill>
          <a:blip r:embed="rId2" cstate="print"/>
          <a:stretch>
            <a:fillRect/>
          </a:stretch>
        </p:blipFill>
        <p:spPr>
          <a:xfrm>
            <a:off x="4648200" y="2146708"/>
            <a:ext cx="4038600" cy="3194821"/>
          </a:xfrm>
        </p:spPr>
      </p:pic>
      <p:sp>
        <p:nvSpPr>
          <p:cNvPr id="5" name="Footer Placeholder 4"/>
          <p:cNvSpPr>
            <a:spLocks noGrp="1"/>
          </p:cNvSpPr>
          <p:nvPr>
            <p:ph type="ftr" sz="quarter" idx="11"/>
          </p:nvPr>
        </p:nvSpPr>
        <p:spPr/>
        <p:txBody>
          <a:bodyPr/>
          <a:lstStyle/>
          <a:p>
            <a:r>
              <a:rPr lang="el-GR" smtClean="0"/>
              <a:t>ΜΑΡΙΑ ΓΛΥΠΤΗ</a:t>
            </a:r>
            <a:endParaRPr lang="el-GR"/>
          </a:p>
        </p:txBody>
      </p:sp>
      <p:sp>
        <p:nvSpPr>
          <p:cNvPr id="2" name="Title 1"/>
          <p:cNvSpPr>
            <a:spLocks noGrp="1"/>
          </p:cNvSpPr>
          <p:nvPr>
            <p:ph type="title"/>
          </p:nvPr>
        </p:nvSpPr>
        <p:spPr/>
        <p:txBody>
          <a:bodyPr>
            <a:normAutofit fontScale="90000"/>
          </a:bodyPr>
          <a:lstStyle/>
          <a:p>
            <a:r>
              <a:rPr lang="en-US" dirty="0" smtClean="0"/>
              <a:t>Strangers on a Train, 1951</a:t>
            </a:r>
            <a:br>
              <a:rPr lang="en-US" dirty="0" smtClean="0"/>
            </a:br>
            <a:r>
              <a:rPr lang="el-GR" dirty="0" smtClean="0"/>
              <a:t>Χίτσκοκ</a:t>
            </a:r>
            <a:endParaRPr lang="el-G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92500"/>
          </a:bodyPr>
          <a:lstStyle/>
          <a:p>
            <a:pPr>
              <a:buNone/>
            </a:pPr>
            <a:r>
              <a:rPr lang="el-GR" dirty="0" smtClean="0"/>
              <a:t>Ο ήρωας πρωταγωνιστεί σε μια τηλεοπτική σειρά χωρίς να το γνωρίζει. Ο κόσμος του είναι ένα τηλεοπτικό στούντιο που μοιάζει με πραγματικότητα αλλά δεν είναι η πραγματικότητα.</a:t>
            </a:r>
            <a:endParaRPr lang="el-GR" dirty="0"/>
          </a:p>
        </p:txBody>
      </p:sp>
      <p:pic>
        <p:nvPicPr>
          <p:cNvPr id="6" name="Content Placeholder 5" descr="the-truman-show.jpg"/>
          <p:cNvPicPr>
            <a:picLocks noGrp="1" noChangeAspect="1"/>
          </p:cNvPicPr>
          <p:nvPr>
            <p:ph sz="half" idx="2"/>
          </p:nvPr>
        </p:nvPicPr>
        <p:blipFill>
          <a:blip r:embed="rId2" cstate="print"/>
          <a:stretch>
            <a:fillRect/>
          </a:stretch>
        </p:blipFill>
        <p:spPr>
          <a:xfrm>
            <a:off x="4648200" y="1844824"/>
            <a:ext cx="4038600" cy="3888431"/>
          </a:xfrm>
        </p:spPr>
      </p:pic>
      <p:sp>
        <p:nvSpPr>
          <p:cNvPr id="5" name="Footer Placeholder 4"/>
          <p:cNvSpPr>
            <a:spLocks noGrp="1"/>
          </p:cNvSpPr>
          <p:nvPr>
            <p:ph type="ftr" sz="quarter" idx="11"/>
          </p:nvPr>
        </p:nvSpPr>
        <p:spPr/>
        <p:txBody>
          <a:bodyPr/>
          <a:lstStyle/>
          <a:p>
            <a:r>
              <a:rPr lang="el-GR" smtClean="0"/>
              <a:t>ΜΑΡΙΑ ΓΛΥΠΤΗ</a:t>
            </a:r>
            <a:endParaRPr lang="el-GR"/>
          </a:p>
        </p:txBody>
      </p:sp>
      <p:sp>
        <p:nvSpPr>
          <p:cNvPr id="2" name="Title 1"/>
          <p:cNvSpPr>
            <a:spLocks noGrp="1"/>
          </p:cNvSpPr>
          <p:nvPr>
            <p:ph type="title"/>
          </p:nvPr>
        </p:nvSpPr>
        <p:spPr/>
        <p:txBody>
          <a:bodyPr>
            <a:normAutofit fontScale="90000"/>
          </a:bodyPr>
          <a:lstStyle/>
          <a:p>
            <a:r>
              <a:rPr lang="en-US" dirty="0" smtClean="0"/>
              <a:t>The Truman Show, 1998</a:t>
            </a:r>
            <a:br>
              <a:rPr lang="en-US" dirty="0" smtClean="0"/>
            </a:br>
            <a:r>
              <a:rPr lang="en-US" dirty="0" smtClean="0"/>
              <a:t>Peter Weir</a:t>
            </a:r>
            <a:endParaRPr lang="el-G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a:buNone/>
            </a:pPr>
            <a:r>
              <a:rPr lang="el-GR" dirty="0" smtClean="0"/>
              <a:t>Η ταινία περιγράφει μια εικονική πραγματικότητα που δημιουργήθηκε από νοήμονες μηχανές για να χειραγωγούν τους ανθρώπους. </a:t>
            </a:r>
            <a:endParaRPr lang="el-GR" dirty="0"/>
          </a:p>
        </p:txBody>
      </p:sp>
      <p:pic>
        <p:nvPicPr>
          <p:cNvPr id="6" name="Content Placeholder 5" descr="matrix.jpg"/>
          <p:cNvPicPr>
            <a:picLocks noGrp="1" noChangeAspect="1"/>
          </p:cNvPicPr>
          <p:nvPr>
            <p:ph sz="half" idx="2"/>
          </p:nvPr>
        </p:nvPicPr>
        <p:blipFill>
          <a:blip r:embed="rId2" cstate="print"/>
          <a:stretch>
            <a:fillRect/>
          </a:stretch>
        </p:blipFill>
        <p:spPr>
          <a:xfrm>
            <a:off x="5158846" y="1481138"/>
            <a:ext cx="3017308" cy="4525962"/>
          </a:xfrm>
        </p:spPr>
      </p:pic>
      <p:sp>
        <p:nvSpPr>
          <p:cNvPr id="5" name="Footer Placeholder 4"/>
          <p:cNvSpPr>
            <a:spLocks noGrp="1"/>
          </p:cNvSpPr>
          <p:nvPr>
            <p:ph type="ftr" sz="quarter" idx="11"/>
          </p:nvPr>
        </p:nvSpPr>
        <p:spPr/>
        <p:txBody>
          <a:bodyPr/>
          <a:lstStyle/>
          <a:p>
            <a:r>
              <a:rPr lang="el-GR" smtClean="0"/>
              <a:t>ΜΑΡΙΑ ΓΛΥΠΤΗ</a:t>
            </a:r>
            <a:endParaRPr lang="el-GR"/>
          </a:p>
        </p:txBody>
      </p:sp>
      <p:sp>
        <p:nvSpPr>
          <p:cNvPr id="2" name="Title 1"/>
          <p:cNvSpPr>
            <a:spLocks noGrp="1"/>
          </p:cNvSpPr>
          <p:nvPr>
            <p:ph type="title"/>
          </p:nvPr>
        </p:nvSpPr>
        <p:spPr/>
        <p:txBody>
          <a:bodyPr>
            <a:normAutofit fontScale="90000"/>
          </a:bodyPr>
          <a:lstStyle/>
          <a:p>
            <a:r>
              <a:rPr lang="en-US" dirty="0" smtClean="0">
                <a:solidFill>
                  <a:srgbClr val="0070C0"/>
                </a:solidFill>
              </a:rPr>
              <a:t>The Matrix, 1999</a:t>
            </a:r>
            <a:br>
              <a:rPr lang="en-US" dirty="0" smtClean="0">
                <a:solidFill>
                  <a:srgbClr val="0070C0"/>
                </a:solidFill>
              </a:rPr>
            </a:br>
            <a:r>
              <a:rPr lang="el-GR" dirty="0" smtClean="0">
                <a:solidFill>
                  <a:srgbClr val="0070C0"/>
                </a:solidFill>
              </a:rPr>
              <a:t>αδερφές </a:t>
            </a:r>
            <a:r>
              <a:rPr lang="el-GR" dirty="0" err="1" smtClean="0">
                <a:solidFill>
                  <a:srgbClr val="0070C0"/>
                </a:solidFill>
              </a:rPr>
              <a:t>Γουατσόφσκι</a:t>
            </a:r>
            <a:endParaRPr lang="el-GR" dirty="0">
              <a:solidFill>
                <a:srgbClr val="0070C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85000" lnSpcReduction="10000"/>
          </a:bodyPr>
          <a:lstStyle/>
          <a:p>
            <a:pPr>
              <a:buNone/>
            </a:pPr>
            <a:r>
              <a:rPr lang="el-GR" dirty="0" smtClean="0"/>
              <a:t>Το σκοτεινό χωριό είναι μια πόλη που οι κάτοικοι </a:t>
            </a:r>
            <a:r>
              <a:rPr lang="el-GR" dirty="0" err="1" smtClean="0"/>
              <a:t>ζούν</a:t>
            </a:r>
            <a:r>
              <a:rPr lang="el-GR" dirty="0" smtClean="0"/>
              <a:t> με το φόβο των πλασμάτων «αυτοί για τους οποίους δε μιλάμε». Οι κάτοικοι αγνοούν τι συμβαίνει έξω από το χωριό τους, μέχρι τη στιγμή που  ο ήρωας αποφασίζει να μάθει για τον  έξω κόσμο.</a:t>
            </a:r>
            <a:endParaRPr lang="el-GR" dirty="0"/>
          </a:p>
        </p:txBody>
      </p:sp>
      <p:pic>
        <p:nvPicPr>
          <p:cNvPr id="6" name="Content Placeholder 5" descr="skoteino_xorio_2004.jpg"/>
          <p:cNvPicPr>
            <a:picLocks noGrp="1" noChangeAspect="1"/>
          </p:cNvPicPr>
          <p:nvPr>
            <p:ph sz="half" idx="2"/>
          </p:nvPr>
        </p:nvPicPr>
        <p:blipFill>
          <a:blip r:embed="rId2" cstate="print"/>
          <a:stretch>
            <a:fillRect/>
          </a:stretch>
        </p:blipFill>
        <p:spPr>
          <a:xfrm>
            <a:off x="5059706" y="1481138"/>
            <a:ext cx="3215588" cy="4525962"/>
          </a:xfrm>
        </p:spPr>
      </p:pic>
      <p:sp>
        <p:nvSpPr>
          <p:cNvPr id="5" name="Footer Placeholder 4"/>
          <p:cNvSpPr>
            <a:spLocks noGrp="1"/>
          </p:cNvSpPr>
          <p:nvPr>
            <p:ph type="ftr" sz="quarter" idx="11"/>
          </p:nvPr>
        </p:nvSpPr>
        <p:spPr/>
        <p:txBody>
          <a:bodyPr/>
          <a:lstStyle/>
          <a:p>
            <a:r>
              <a:rPr lang="el-GR" smtClean="0"/>
              <a:t>ΜΑΡΙΑ ΓΛΥΠΤΗ</a:t>
            </a:r>
            <a:endParaRPr lang="el-GR"/>
          </a:p>
        </p:txBody>
      </p:sp>
      <p:sp>
        <p:nvSpPr>
          <p:cNvPr id="2" name="Title 1"/>
          <p:cNvSpPr>
            <a:spLocks noGrp="1"/>
          </p:cNvSpPr>
          <p:nvPr>
            <p:ph type="title"/>
          </p:nvPr>
        </p:nvSpPr>
        <p:spPr/>
        <p:txBody>
          <a:bodyPr>
            <a:normAutofit fontScale="90000"/>
          </a:bodyPr>
          <a:lstStyle/>
          <a:p>
            <a:r>
              <a:rPr lang="en-US" dirty="0" smtClean="0"/>
              <a:t>The village, 2004</a:t>
            </a:r>
            <a:br>
              <a:rPr lang="en-US" dirty="0" smtClean="0"/>
            </a:br>
            <a:r>
              <a:rPr lang="en-US" dirty="0" smtClean="0"/>
              <a:t>M.Night </a:t>
            </a:r>
            <a:r>
              <a:rPr lang="en-US" dirty="0" err="1" smtClean="0"/>
              <a:t>Shyamalan</a:t>
            </a:r>
            <a:endParaRPr lang="el-G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lnSpcReduction="10000"/>
          </a:bodyPr>
          <a:lstStyle/>
          <a:p>
            <a:pPr>
              <a:buNone/>
            </a:pPr>
            <a:r>
              <a:rPr lang="el-GR" dirty="0" smtClean="0"/>
              <a:t>Ο ήρωας ζει μια συνηθισμένη καθημερινή ζωή μέχρι τη στιγμή που αντιλαμβάνεται ότι μια παντογνώστρια αφηγήτρια αφηγείται τη ζωή του. </a:t>
            </a:r>
            <a:endParaRPr lang="el-GR" dirty="0"/>
          </a:p>
        </p:txBody>
      </p:sp>
      <p:pic>
        <p:nvPicPr>
          <p:cNvPr id="8" name="Content Placeholder 7" descr="81oFfYuHuWL._SL1500_.jpg"/>
          <p:cNvPicPr>
            <a:picLocks noGrp="1" noChangeAspect="1"/>
          </p:cNvPicPr>
          <p:nvPr>
            <p:ph sz="half" idx="2"/>
          </p:nvPr>
        </p:nvPicPr>
        <p:blipFill>
          <a:blip r:embed="rId2" cstate="print"/>
          <a:stretch>
            <a:fillRect/>
          </a:stretch>
        </p:blipFill>
        <p:spPr>
          <a:xfrm>
            <a:off x="4572000" y="1600200"/>
            <a:ext cx="4032448" cy="4525963"/>
          </a:xfrm>
        </p:spPr>
      </p:pic>
      <p:sp>
        <p:nvSpPr>
          <p:cNvPr id="5" name="Footer Placeholder 4"/>
          <p:cNvSpPr>
            <a:spLocks noGrp="1"/>
          </p:cNvSpPr>
          <p:nvPr>
            <p:ph type="ftr" sz="quarter" idx="11"/>
          </p:nvPr>
        </p:nvSpPr>
        <p:spPr/>
        <p:txBody>
          <a:bodyPr/>
          <a:lstStyle/>
          <a:p>
            <a:r>
              <a:rPr lang="el-GR" smtClean="0"/>
              <a:t>ΜΑΡΙΑ ΓΛΥΠΤΗ</a:t>
            </a:r>
            <a:endParaRPr lang="el-GR"/>
          </a:p>
        </p:txBody>
      </p:sp>
      <p:sp>
        <p:nvSpPr>
          <p:cNvPr id="2" name="Title 1"/>
          <p:cNvSpPr>
            <a:spLocks noGrp="1"/>
          </p:cNvSpPr>
          <p:nvPr>
            <p:ph type="title"/>
          </p:nvPr>
        </p:nvSpPr>
        <p:spPr/>
        <p:txBody>
          <a:bodyPr>
            <a:normAutofit fontScale="90000"/>
          </a:bodyPr>
          <a:lstStyle/>
          <a:p>
            <a:r>
              <a:rPr lang="en-US" dirty="0" smtClean="0"/>
              <a:t>Stranger than Fiction, 2006</a:t>
            </a:r>
            <a:br>
              <a:rPr lang="en-US" dirty="0" smtClean="0"/>
            </a:br>
            <a:r>
              <a:rPr lang="en-US" dirty="0" smtClean="0"/>
              <a:t>Will Ferrell</a:t>
            </a:r>
            <a:endParaRPr lang="el-G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a:buNone/>
            </a:pPr>
            <a:r>
              <a:rPr lang="el-GR" dirty="0" smtClean="0"/>
              <a:t>Ενώ μαίνεται ο ισπανικός εμφύλιος, η Οφηλία ανακαλύπτει ότι είναι πριγκίπισσα του κάτω κόσμου. </a:t>
            </a:r>
            <a:endParaRPr lang="el-GR" dirty="0"/>
          </a:p>
        </p:txBody>
      </p:sp>
      <p:pic>
        <p:nvPicPr>
          <p:cNvPr id="6" name="Content Placeholder 5" descr="αρχείο λήψης.jpg"/>
          <p:cNvPicPr>
            <a:picLocks noGrp="1" noChangeAspect="1"/>
          </p:cNvPicPr>
          <p:nvPr>
            <p:ph sz="half" idx="2"/>
          </p:nvPr>
        </p:nvPicPr>
        <p:blipFill>
          <a:blip r:embed="rId2" cstate="print"/>
          <a:stretch>
            <a:fillRect/>
          </a:stretch>
        </p:blipFill>
        <p:spPr>
          <a:xfrm>
            <a:off x="4572000" y="1700808"/>
            <a:ext cx="3888432" cy="4536504"/>
          </a:xfrm>
        </p:spPr>
      </p:pic>
      <p:sp>
        <p:nvSpPr>
          <p:cNvPr id="5" name="Footer Placeholder 4"/>
          <p:cNvSpPr>
            <a:spLocks noGrp="1"/>
          </p:cNvSpPr>
          <p:nvPr>
            <p:ph type="ftr" sz="quarter" idx="11"/>
          </p:nvPr>
        </p:nvSpPr>
        <p:spPr/>
        <p:txBody>
          <a:bodyPr/>
          <a:lstStyle/>
          <a:p>
            <a:r>
              <a:rPr lang="el-GR" smtClean="0"/>
              <a:t>ΜΑΡΙΑ ΓΛΥΠΤΗ</a:t>
            </a:r>
            <a:endParaRPr lang="el-GR"/>
          </a:p>
        </p:txBody>
      </p:sp>
      <p:sp>
        <p:nvSpPr>
          <p:cNvPr id="2" name="Title 1"/>
          <p:cNvSpPr>
            <a:spLocks noGrp="1"/>
          </p:cNvSpPr>
          <p:nvPr>
            <p:ph type="title"/>
          </p:nvPr>
        </p:nvSpPr>
        <p:spPr/>
        <p:txBody>
          <a:bodyPr>
            <a:normAutofit fontScale="90000"/>
          </a:bodyPr>
          <a:lstStyle/>
          <a:p>
            <a:r>
              <a:rPr lang="en-US" dirty="0" smtClean="0"/>
              <a:t>Pan’s Labyrinth, 2006</a:t>
            </a:r>
            <a:br>
              <a:rPr lang="en-US" dirty="0" smtClean="0"/>
            </a:br>
            <a:r>
              <a:rPr lang="en-US" dirty="0" smtClean="0"/>
              <a:t>Guillermo del Torro</a:t>
            </a:r>
            <a:endParaRPr lang="el-G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77500" lnSpcReduction="20000"/>
          </a:bodyPr>
          <a:lstStyle/>
          <a:p>
            <a:pPr>
              <a:buNone/>
            </a:pPr>
            <a:r>
              <a:rPr lang="el-GR" dirty="0" smtClean="0"/>
              <a:t>Πρόκειται για αντιστροφή της αλληγορίας του σπηλαίου. Ένας σκηνοθέτης αποχωρεί από τον πραγματικό κόσμο και εισέρχεται στο σπήλαιο, καθώς παθαίνει εμμονή με ένα έργο το οποίο θέλει να κάνει αριστούργημα. Σύντομα δεν ξεχωρίζει τους χαρακτήρες του έργου του από τους πραγματικούς.</a:t>
            </a:r>
            <a:endParaRPr lang="el-GR" dirty="0"/>
          </a:p>
        </p:txBody>
      </p:sp>
      <p:pic>
        <p:nvPicPr>
          <p:cNvPr id="6" name="Content Placeholder 5" descr="Poster.jpg.jpg"/>
          <p:cNvPicPr>
            <a:picLocks noGrp="1" noChangeAspect="1"/>
          </p:cNvPicPr>
          <p:nvPr>
            <p:ph sz="half" idx="2"/>
          </p:nvPr>
        </p:nvPicPr>
        <p:blipFill>
          <a:blip r:embed="rId2" cstate="print"/>
          <a:stretch>
            <a:fillRect/>
          </a:stretch>
        </p:blipFill>
        <p:spPr>
          <a:xfrm>
            <a:off x="4716016" y="1556792"/>
            <a:ext cx="3456384" cy="4104456"/>
          </a:xfrm>
        </p:spPr>
      </p:pic>
      <p:sp>
        <p:nvSpPr>
          <p:cNvPr id="5" name="Footer Placeholder 4"/>
          <p:cNvSpPr>
            <a:spLocks noGrp="1"/>
          </p:cNvSpPr>
          <p:nvPr>
            <p:ph type="ftr" sz="quarter" idx="11"/>
          </p:nvPr>
        </p:nvSpPr>
        <p:spPr/>
        <p:txBody>
          <a:bodyPr/>
          <a:lstStyle/>
          <a:p>
            <a:r>
              <a:rPr lang="el-GR" smtClean="0"/>
              <a:t>ΜΑΡΙΑ ΓΛΥΠΤΗ</a:t>
            </a:r>
            <a:endParaRPr lang="el-GR"/>
          </a:p>
        </p:txBody>
      </p:sp>
      <p:sp>
        <p:nvSpPr>
          <p:cNvPr id="2" name="Title 1"/>
          <p:cNvSpPr>
            <a:spLocks noGrp="1"/>
          </p:cNvSpPr>
          <p:nvPr>
            <p:ph type="title"/>
          </p:nvPr>
        </p:nvSpPr>
        <p:spPr/>
        <p:txBody>
          <a:bodyPr>
            <a:normAutofit fontScale="90000"/>
          </a:bodyPr>
          <a:lstStyle/>
          <a:p>
            <a:r>
              <a:rPr lang="en-US" dirty="0" smtClean="0"/>
              <a:t>Synecdoche, New York, 2008</a:t>
            </a:r>
            <a:br>
              <a:rPr lang="en-US" dirty="0" smtClean="0"/>
            </a:br>
            <a:r>
              <a:rPr lang="en-US" dirty="0" smtClean="0"/>
              <a:t>Charlie Kaufman</a:t>
            </a:r>
            <a:endParaRPr lang="el-G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a:buNone/>
            </a:pPr>
            <a:r>
              <a:rPr lang="el-GR" dirty="0" smtClean="0"/>
              <a:t>Πρόκειται για ψυχολογικό θρίλερ που αφορά την αναζήτηση ενός ασθενούς σε ένα ψυχιατρικό νοσοκομείο για εγκληματίες στο λιμάνι της Βοστώνης.</a:t>
            </a:r>
            <a:endParaRPr lang="el-GR" dirty="0"/>
          </a:p>
        </p:txBody>
      </p:sp>
      <p:pic>
        <p:nvPicPr>
          <p:cNvPr id="6" name="Content Placeholder 5" descr="shutter_island_ver2.jpg"/>
          <p:cNvPicPr>
            <a:picLocks noGrp="1" noChangeAspect="1"/>
          </p:cNvPicPr>
          <p:nvPr>
            <p:ph sz="half" idx="2"/>
          </p:nvPr>
        </p:nvPicPr>
        <p:blipFill>
          <a:blip r:embed="rId2" cstate="print"/>
          <a:stretch>
            <a:fillRect/>
          </a:stretch>
        </p:blipFill>
        <p:spPr>
          <a:xfrm>
            <a:off x="4749354" y="1481138"/>
            <a:ext cx="3836292" cy="4525962"/>
          </a:xfrm>
        </p:spPr>
      </p:pic>
      <p:sp>
        <p:nvSpPr>
          <p:cNvPr id="5" name="Footer Placeholder 4"/>
          <p:cNvSpPr>
            <a:spLocks noGrp="1"/>
          </p:cNvSpPr>
          <p:nvPr>
            <p:ph type="ftr" sz="quarter" idx="11"/>
          </p:nvPr>
        </p:nvSpPr>
        <p:spPr/>
        <p:txBody>
          <a:bodyPr/>
          <a:lstStyle/>
          <a:p>
            <a:r>
              <a:rPr lang="el-GR" smtClean="0"/>
              <a:t>ΜΑΡΙΑ ΓΛΥΠΤΗ</a:t>
            </a:r>
            <a:endParaRPr lang="el-GR"/>
          </a:p>
        </p:txBody>
      </p:sp>
      <p:sp>
        <p:nvSpPr>
          <p:cNvPr id="2" name="Title 1"/>
          <p:cNvSpPr>
            <a:spLocks noGrp="1"/>
          </p:cNvSpPr>
          <p:nvPr>
            <p:ph type="title"/>
          </p:nvPr>
        </p:nvSpPr>
        <p:spPr/>
        <p:txBody>
          <a:bodyPr>
            <a:normAutofit fontScale="90000"/>
          </a:bodyPr>
          <a:lstStyle/>
          <a:p>
            <a:r>
              <a:rPr lang="en-US" dirty="0" smtClean="0"/>
              <a:t>Shutter Island, 2010</a:t>
            </a:r>
            <a:br>
              <a:rPr lang="en-US" dirty="0" smtClean="0"/>
            </a:br>
            <a:r>
              <a:rPr lang="en-US" dirty="0" smtClean="0"/>
              <a:t>Martin Scorsese</a:t>
            </a:r>
            <a:endParaRPr lang="el-G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a:buNone/>
            </a:pPr>
            <a:r>
              <a:rPr lang="el-GR" dirty="0" smtClean="0"/>
              <a:t>Ο εκτός γης χώρος αποτελεί τον χώρο έξω από το σπήλαιο και το Τεσσεράκτιο την σπηλιά της γνώσης που θα σώσει την ανθρωπότητα .</a:t>
            </a:r>
            <a:endParaRPr lang="el-GR" dirty="0"/>
          </a:p>
        </p:txBody>
      </p:sp>
      <p:pic>
        <p:nvPicPr>
          <p:cNvPr id="10" name="Content Placeholder 9" descr="111c5c9ad99661af2d80e38948cf29d8.jpg"/>
          <p:cNvPicPr>
            <a:picLocks noGrp="1" noChangeAspect="1"/>
          </p:cNvPicPr>
          <p:nvPr>
            <p:ph sz="half" idx="2"/>
          </p:nvPr>
        </p:nvPicPr>
        <p:blipFill>
          <a:blip r:embed="rId2" cstate="print"/>
          <a:stretch>
            <a:fillRect/>
          </a:stretch>
        </p:blipFill>
        <p:spPr>
          <a:xfrm>
            <a:off x="4499992" y="1600200"/>
            <a:ext cx="4248471" cy="4525963"/>
          </a:xfrm>
        </p:spPr>
      </p:pic>
      <p:sp>
        <p:nvSpPr>
          <p:cNvPr id="5" name="Footer Placeholder 4"/>
          <p:cNvSpPr>
            <a:spLocks noGrp="1"/>
          </p:cNvSpPr>
          <p:nvPr>
            <p:ph type="ftr" sz="quarter" idx="11"/>
          </p:nvPr>
        </p:nvSpPr>
        <p:spPr/>
        <p:txBody>
          <a:bodyPr/>
          <a:lstStyle/>
          <a:p>
            <a:r>
              <a:rPr lang="el-GR" smtClean="0"/>
              <a:t>ΜΑΡΙΑ ΓΛΥΠΤΗ</a:t>
            </a:r>
            <a:endParaRPr lang="el-GR"/>
          </a:p>
        </p:txBody>
      </p:sp>
      <p:sp>
        <p:nvSpPr>
          <p:cNvPr id="2" name="Title 1"/>
          <p:cNvSpPr>
            <a:spLocks noGrp="1"/>
          </p:cNvSpPr>
          <p:nvPr>
            <p:ph type="title"/>
          </p:nvPr>
        </p:nvSpPr>
        <p:spPr/>
        <p:txBody>
          <a:bodyPr>
            <a:normAutofit fontScale="90000"/>
          </a:bodyPr>
          <a:lstStyle/>
          <a:p>
            <a:r>
              <a:rPr lang="en-US" dirty="0" smtClean="0"/>
              <a:t>Interstellar, 2014</a:t>
            </a:r>
            <a:br>
              <a:rPr lang="en-US" dirty="0" smtClean="0"/>
            </a:br>
            <a:r>
              <a:rPr lang="en-US" dirty="0" smtClean="0"/>
              <a:t>Christopher Nolan</a:t>
            </a:r>
            <a:endParaRPr lang="el-G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l-GR" smtClean="0"/>
              <a:t>ΜΑΡΙΑ ΓΛΥΠΤΗ</a:t>
            </a:r>
            <a:endParaRPr lang="el-GR"/>
          </a:p>
        </p:txBody>
      </p:sp>
      <p:sp>
        <p:nvSpPr>
          <p:cNvPr id="2" name="Title 1"/>
          <p:cNvSpPr>
            <a:spLocks noGrp="1"/>
          </p:cNvSpPr>
          <p:nvPr>
            <p:ph type="title"/>
          </p:nvPr>
        </p:nvSpPr>
        <p:spPr/>
        <p:txBody>
          <a:bodyPr/>
          <a:lstStyle/>
          <a:p>
            <a:endParaRPr lang="el-GR"/>
          </a:p>
        </p:txBody>
      </p:sp>
      <p:pic>
        <p:nvPicPr>
          <p:cNvPr id="5" name="Content Placeholder 4" descr="post-277.jpg"/>
          <p:cNvPicPr>
            <a:picLocks noGrp="1" noChangeAspect="1"/>
          </p:cNvPicPr>
          <p:nvPr>
            <p:ph idx="1"/>
          </p:nvPr>
        </p:nvPicPr>
        <p:blipFill>
          <a:blip r:embed="rId2" cstate="print"/>
          <a:stretch>
            <a:fillRect/>
          </a:stretch>
        </p:blipFill>
        <p:spPr>
          <a:xfrm>
            <a:off x="395536" y="332656"/>
            <a:ext cx="8352928" cy="5793507"/>
          </a:xfr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rmAutofit lnSpcReduction="10000"/>
          </a:bodyPr>
          <a:lstStyle/>
          <a:p>
            <a:pPr>
              <a:buNone/>
            </a:pPr>
            <a:r>
              <a:rPr lang="el-GR" sz="2400" dirty="0" smtClean="0"/>
              <a:t>Όταν ο πραγματικός</a:t>
            </a:r>
          </a:p>
          <a:p>
            <a:pPr>
              <a:buNone/>
            </a:pPr>
            <a:r>
              <a:rPr lang="el-GR" sz="2400" dirty="0" smtClean="0"/>
              <a:t>κόσμος αποκαλύπτεται</a:t>
            </a:r>
          </a:p>
          <a:p>
            <a:pPr>
              <a:buNone/>
            </a:pPr>
            <a:r>
              <a:rPr lang="el-GR" sz="2400" dirty="0" smtClean="0"/>
              <a:t>αντιλαμβανόμαστε ότι</a:t>
            </a:r>
          </a:p>
          <a:p>
            <a:pPr>
              <a:buNone/>
            </a:pPr>
            <a:r>
              <a:rPr lang="el-GR" sz="2400" dirty="0" smtClean="0"/>
              <a:t>ένα παιδί παίζει τόση ώρα</a:t>
            </a:r>
          </a:p>
          <a:p>
            <a:pPr>
              <a:buNone/>
            </a:pPr>
            <a:r>
              <a:rPr lang="el-GR" sz="2400" dirty="0" smtClean="0"/>
              <a:t>με κομμάτια </a:t>
            </a:r>
            <a:r>
              <a:rPr lang="en-US" sz="2400" dirty="0" smtClean="0"/>
              <a:t>lego</a:t>
            </a:r>
            <a:r>
              <a:rPr lang="el-GR" sz="2400" dirty="0" smtClean="0"/>
              <a:t>. Ο</a:t>
            </a:r>
          </a:p>
          <a:p>
            <a:pPr>
              <a:buNone/>
            </a:pPr>
            <a:r>
              <a:rPr lang="el-GR" sz="2400" dirty="0" smtClean="0"/>
              <a:t>πατέρας του τα κολλάει</a:t>
            </a:r>
          </a:p>
          <a:p>
            <a:pPr>
              <a:buNone/>
            </a:pPr>
            <a:r>
              <a:rPr lang="el-GR" sz="2400" dirty="0" smtClean="0"/>
              <a:t>και έτσι μεταφέρει τον</a:t>
            </a:r>
          </a:p>
          <a:p>
            <a:pPr>
              <a:buNone/>
            </a:pPr>
            <a:r>
              <a:rPr lang="el-GR" sz="2400" dirty="0" smtClean="0"/>
              <a:t>τρόπο που φανταζόταν</a:t>
            </a:r>
          </a:p>
          <a:p>
            <a:pPr>
              <a:buNone/>
            </a:pPr>
            <a:r>
              <a:rPr lang="el-GR" sz="2600" dirty="0" smtClean="0"/>
              <a:t>τον κόσμο ο γιος του.</a:t>
            </a:r>
            <a:endParaRPr lang="el-GR" sz="2600" dirty="0"/>
          </a:p>
        </p:txBody>
      </p:sp>
      <p:pic>
        <p:nvPicPr>
          <p:cNvPr id="8" name="Content Placeholder 7" descr="The-Lego-Movie-2014.jpg"/>
          <p:cNvPicPr>
            <a:picLocks noGrp="1" noChangeAspect="1"/>
          </p:cNvPicPr>
          <p:nvPr>
            <p:ph sz="half" idx="2"/>
          </p:nvPr>
        </p:nvPicPr>
        <p:blipFill>
          <a:blip r:embed="rId2" cstate="print"/>
          <a:stretch>
            <a:fillRect/>
          </a:stretch>
        </p:blipFill>
        <p:spPr>
          <a:xfrm>
            <a:off x="4648200" y="1700808"/>
            <a:ext cx="4038600" cy="4248471"/>
          </a:xfrm>
        </p:spPr>
      </p:pic>
      <p:sp>
        <p:nvSpPr>
          <p:cNvPr id="4" name="Footer Placeholder 3"/>
          <p:cNvSpPr>
            <a:spLocks noGrp="1"/>
          </p:cNvSpPr>
          <p:nvPr>
            <p:ph type="ftr" sz="quarter" idx="11"/>
          </p:nvPr>
        </p:nvSpPr>
        <p:spPr/>
        <p:txBody>
          <a:bodyPr/>
          <a:lstStyle/>
          <a:p>
            <a:r>
              <a:rPr lang="el-GR" smtClean="0"/>
              <a:t>ΜΑΡΙΑ ΓΛΥΠΤΗ</a:t>
            </a:r>
            <a:endParaRPr lang="el-GR"/>
          </a:p>
        </p:txBody>
      </p:sp>
      <p:sp>
        <p:nvSpPr>
          <p:cNvPr id="5" name="Title 4"/>
          <p:cNvSpPr>
            <a:spLocks noGrp="1"/>
          </p:cNvSpPr>
          <p:nvPr>
            <p:ph type="title"/>
          </p:nvPr>
        </p:nvSpPr>
        <p:spPr>
          <a:xfrm>
            <a:off x="467544" y="260648"/>
            <a:ext cx="8229600" cy="1143000"/>
          </a:xfrm>
        </p:spPr>
        <p:txBody>
          <a:bodyPr>
            <a:normAutofit fontScale="90000"/>
          </a:bodyPr>
          <a:lstStyle/>
          <a:p>
            <a:r>
              <a:rPr lang="en-US" sz="4000" dirty="0" smtClean="0">
                <a:solidFill>
                  <a:srgbClr val="FF0000"/>
                </a:solidFill>
              </a:rPr>
              <a:t>The lego movie 1 &amp;2, 2014, 2019</a:t>
            </a:r>
            <a:br>
              <a:rPr lang="en-US" sz="4000" dirty="0" smtClean="0">
                <a:solidFill>
                  <a:srgbClr val="FF0000"/>
                </a:solidFill>
              </a:rPr>
            </a:br>
            <a:r>
              <a:rPr lang="en-US" sz="4000" dirty="0" smtClean="0">
                <a:solidFill>
                  <a:srgbClr val="FF0000"/>
                </a:solidFill>
              </a:rPr>
              <a:t>Phil Lord</a:t>
            </a:r>
            <a:endParaRPr lang="el-G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1e8c2e6887e188ddd9758e22ead4471b.jpg"/>
          <p:cNvPicPr>
            <a:picLocks noGrp="1" noChangeAspect="1"/>
          </p:cNvPicPr>
          <p:nvPr>
            <p:ph idx="1"/>
          </p:nvPr>
        </p:nvPicPr>
        <p:blipFill>
          <a:blip r:embed="rId2" cstate="print"/>
          <a:stretch>
            <a:fillRect/>
          </a:stretch>
        </p:blipFill>
        <p:spPr>
          <a:xfrm>
            <a:off x="1043608" y="1340768"/>
            <a:ext cx="7200800" cy="4464495"/>
          </a:xfrm>
        </p:spPr>
      </p:pic>
      <p:sp>
        <p:nvSpPr>
          <p:cNvPr id="5" name="Footer Placeholder 4"/>
          <p:cNvSpPr>
            <a:spLocks noGrp="1"/>
          </p:cNvSpPr>
          <p:nvPr>
            <p:ph type="ftr" sz="quarter" idx="11"/>
          </p:nvPr>
        </p:nvSpPr>
        <p:spPr/>
        <p:txBody>
          <a:bodyPr/>
          <a:lstStyle/>
          <a:p>
            <a:r>
              <a:rPr lang="el-GR" smtClean="0"/>
              <a:t>ΜΑΡΙΑ ΓΛΥΠΤΗ</a:t>
            </a:r>
            <a:endParaRPr lang="el-GR"/>
          </a:p>
        </p:txBody>
      </p:sp>
      <p:sp>
        <p:nvSpPr>
          <p:cNvPr id="6" name="Title 5"/>
          <p:cNvSpPr>
            <a:spLocks noGrp="1"/>
          </p:cNvSpPr>
          <p:nvPr>
            <p:ph type="title"/>
          </p:nvPr>
        </p:nvSpPr>
        <p:spPr/>
        <p:txBody>
          <a:bodyPr>
            <a:normAutofit fontScale="90000"/>
          </a:bodyPr>
          <a:lstStyle/>
          <a:p>
            <a:r>
              <a:rPr lang="el-GR" dirty="0" smtClean="0"/>
              <a:t>Ευχαριστώ για την προσοχή σας</a:t>
            </a:r>
            <a:br>
              <a:rPr lang="el-GR" dirty="0" smtClean="0"/>
            </a:br>
            <a:endParaRPr lang="el-G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l-GR" smtClean="0"/>
              <a:t>ΜΑΡΙΑ ΓΛΥΠΤΗ</a:t>
            </a:r>
            <a:endParaRPr lang="el-GR"/>
          </a:p>
        </p:txBody>
      </p:sp>
      <p:sp>
        <p:nvSpPr>
          <p:cNvPr id="2" name="Title 1"/>
          <p:cNvSpPr>
            <a:spLocks noGrp="1"/>
          </p:cNvSpPr>
          <p:nvPr>
            <p:ph type="title"/>
          </p:nvPr>
        </p:nvSpPr>
        <p:spPr/>
        <p:txBody>
          <a:bodyPr/>
          <a:lstStyle/>
          <a:p>
            <a:endParaRPr lang="el-GR"/>
          </a:p>
        </p:txBody>
      </p:sp>
      <p:pic>
        <p:nvPicPr>
          <p:cNvPr id="5" name="Content Placeholder 4" descr="1.jpg"/>
          <p:cNvPicPr>
            <a:picLocks noGrp="1" noChangeAspect="1"/>
          </p:cNvPicPr>
          <p:nvPr>
            <p:ph idx="1"/>
          </p:nvPr>
        </p:nvPicPr>
        <p:blipFill>
          <a:blip r:embed="rId2" cstate="print"/>
          <a:stretch>
            <a:fillRect/>
          </a:stretch>
        </p:blipFill>
        <p:spPr>
          <a:xfrm>
            <a:off x="251521" y="114176"/>
            <a:ext cx="8496944" cy="6364506"/>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l-GR" smtClean="0"/>
              <a:t>ΜΑΡΙΑ ΓΛΥΠΤΗ</a:t>
            </a:r>
            <a:endParaRPr lang="el-GR"/>
          </a:p>
        </p:txBody>
      </p:sp>
      <p:sp>
        <p:nvSpPr>
          <p:cNvPr id="2" name="Title 1"/>
          <p:cNvSpPr>
            <a:spLocks noGrp="1"/>
          </p:cNvSpPr>
          <p:nvPr>
            <p:ph type="title"/>
          </p:nvPr>
        </p:nvSpPr>
        <p:spPr/>
        <p:txBody>
          <a:bodyPr/>
          <a:lstStyle/>
          <a:p>
            <a:endParaRPr lang="el-GR"/>
          </a:p>
        </p:txBody>
      </p:sp>
      <p:pic>
        <p:nvPicPr>
          <p:cNvPr id="6" name="Content Placeholder 5" descr="images.jpg"/>
          <p:cNvPicPr>
            <a:picLocks noGrp="1" noChangeAspect="1"/>
          </p:cNvPicPr>
          <p:nvPr>
            <p:ph idx="1"/>
          </p:nvPr>
        </p:nvPicPr>
        <p:blipFill>
          <a:blip r:embed="rId2" cstate="print"/>
          <a:stretch>
            <a:fillRect/>
          </a:stretch>
        </p:blipFill>
        <p:spPr>
          <a:xfrm>
            <a:off x="395536" y="260648"/>
            <a:ext cx="8352928" cy="5472608"/>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l-GR" smtClean="0"/>
              <a:t>ΜΑΡΙΑ ΓΛΥΠΤΗ</a:t>
            </a:r>
            <a:endParaRPr lang="el-GR"/>
          </a:p>
        </p:txBody>
      </p:sp>
      <p:sp>
        <p:nvSpPr>
          <p:cNvPr id="2" name="Title 1"/>
          <p:cNvSpPr>
            <a:spLocks noGrp="1"/>
          </p:cNvSpPr>
          <p:nvPr>
            <p:ph type="title"/>
          </p:nvPr>
        </p:nvSpPr>
        <p:spPr/>
        <p:txBody>
          <a:bodyPr/>
          <a:lstStyle/>
          <a:p>
            <a:endParaRPr lang="el-GR"/>
          </a:p>
        </p:txBody>
      </p:sp>
      <p:pic>
        <p:nvPicPr>
          <p:cNvPr id="5" name="Content Placeholder 4" descr="αρχείο λήψης (2).jpg"/>
          <p:cNvPicPr>
            <a:picLocks noGrp="1" noChangeAspect="1"/>
          </p:cNvPicPr>
          <p:nvPr>
            <p:ph idx="1"/>
          </p:nvPr>
        </p:nvPicPr>
        <p:blipFill>
          <a:blip r:embed="rId2" cstate="print"/>
          <a:stretch>
            <a:fillRect/>
          </a:stretch>
        </p:blipFill>
        <p:spPr>
          <a:xfrm>
            <a:off x="395536" y="260648"/>
            <a:ext cx="8568951" cy="576064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l-GR" smtClean="0"/>
              <a:t>ΜΑΡΙΑ ΓΛΥΠΤΗ</a:t>
            </a:r>
            <a:endParaRPr lang="el-GR"/>
          </a:p>
        </p:txBody>
      </p:sp>
      <p:sp>
        <p:nvSpPr>
          <p:cNvPr id="2" name="Title 1"/>
          <p:cNvSpPr>
            <a:spLocks noGrp="1"/>
          </p:cNvSpPr>
          <p:nvPr>
            <p:ph type="title"/>
          </p:nvPr>
        </p:nvSpPr>
        <p:spPr/>
        <p:txBody>
          <a:bodyPr/>
          <a:lstStyle/>
          <a:p>
            <a:endParaRPr lang="el-GR"/>
          </a:p>
        </p:txBody>
      </p:sp>
      <p:pic>
        <p:nvPicPr>
          <p:cNvPr id="5" name="Content Placeholder 4" descr="images.png"/>
          <p:cNvPicPr>
            <a:picLocks noGrp="1" noChangeAspect="1"/>
          </p:cNvPicPr>
          <p:nvPr>
            <p:ph idx="1"/>
          </p:nvPr>
        </p:nvPicPr>
        <p:blipFill>
          <a:blip r:embed="rId2" cstate="print"/>
          <a:stretch>
            <a:fillRect/>
          </a:stretch>
        </p:blipFill>
        <p:spPr>
          <a:xfrm>
            <a:off x="395536" y="260648"/>
            <a:ext cx="8136904" cy="6048672"/>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l-GR" dirty="0" smtClean="0"/>
              <a:t>Αισθητά</a:t>
            </a:r>
          </a:p>
          <a:p>
            <a:r>
              <a:rPr lang="el-GR" dirty="0" smtClean="0"/>
              <a:t> </a:t>
            </a:r>
          </a:p>
          <a:p>
            <a:r>
              <a:rPr lang="el-GR" dirty="0" smtClean="0"/>
              <a:t>Σκιές       Εικασία </a:t>
            </a:r>
          </a:p>
          <a:p>
            <a:r>
              <a:rPr lang="el-GR" dirty="0" smtClean="0"/>
              <a:t>Πράγματα        Πίστη </a:t>
            </a:r>
          </a:p>
          <a:p>
            <a:endParaRPr lang="el-GR" dirty="0" smtClean="0"/>
          </a:p>
          <a:p>
            <a:r>
              <a:rPr lang="el-GR" dirty="0" smtClean="0"/>
              <a:t>Νοητά</a:t>
            </a:r>
          </a:p>
          <a:p>
            <a:endParaRPr lang="el-GR" dirty="0" smtClean="0"/>
          </a:p>
          <a:p>
            <a:r>
              <a:rPr lang="el-GR" dirty="0" smtClean="0"/>
              <a:t>Κατώτερα            Διάνοια</a:t>
            </a:r>
          </a:p>
          <a:p>
            <a:r>
              <a:rPr lang="el-GR" dirty="0" smtClean="0"/>
              <a:t>Ανώτερα               Νόηση</a:t>
            </a:r>
            <a:endParaRPr lang="el-GR" dirty="0"/>
          </a:p>
        </p:txBody>
      </p:sp>
      <p:sp>
        <p:nvSpPr>
          <p:cNvPr id="3" name="Footer Placeholder 2"/>
          <p:cNvSpPr>
            <a:spLocks noGrp="1"/>
          </p:cNvSpPr>
          <p:nvPr>
            <p:ph type="ftr" sz="quarter" idx="11"/>
          </p:nvPr>
        </p:nvSpPr>
        <p:spPr/>
        <p:txBody>
          <a:bodyPr/>
          <a:lstStyle/>
          <a:p>
            <a:r>
              <a:rPr lang="el-GR" smtClean="0"/>
              <a:t>ΜΑΡΙΑ ΓΛΥΠΤΗ</a:t>
            </a:r>
            <a:endParaRPr lang="el-GR"/>
          </a:p>
        </p:txBody>
      </p:sp>
      <p:sp>
        <p:nvSpPr>
          <p:cNvPr id="4" name="Title 3"/>
          <p:cNvSpPr>
            <a:spLocks noGrp="1"/>
          </p:cNvSpPr>
          <p:nvPr>
            <p:ph type="title"/>
          </p:nvPr>
        </p:nvSpPr>
        <p:spPr/>
        <p:txBody>
          <a:bodyPr>
            <a:normAutofit fontScale="90000"/>
          </a:bodyPr>
          <a:lstStyle/>
          <a:p>
            <a:r>
              <a:rPr lang="el-GR" sz="3600" b="0" dirty="0" smtClean="0"/>
              <a:t>Μετά </a:t>
            </a:r>
            <a:r>
              <a:rPr lang="el-GR" sz="3600" b="0" dirty="0" err="1" smtClean="0"/>
              <a:t>ταῦτα</a:t>
            </a:r>
            <a:r>
              <a:rPr lang="el-GR" sz="3600" b="0" dirty="0" smtClean="0"/>
              <a:t>: τετραμερή διαίρεση όλων των ορατών και νοητών αντικειμένων</a:t>
            </a:r>
            <a:endParaRPr lang="el-GR" b="0" dirty="0"/>
          </a:p>
        </p:txBody>
      </p:sp>
      <p:sp>
        <p:nvSpPr>
          <p:cNvPr id="5" name="Right Arrow 4"/>
          <p:cNvSpPr/>
          <p:nvPr/>
        </p:nvSpPr>
        <p:spPr>
          <a:xfrm>
            <a:off x="1979712" y="2564904"/>
            <a:ext cx="504056"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 </a:t>
            </a:r>
            <a:endParaRPr lang="el-GR" dirty="0"/>
          </a:p>
        </p:txBody>
      </p:sp>
      <p:sp>
        <p:nvSpPr>
          <p:cNvPr id="6" name="Right Arrow 5"/>
          <p:cNvSpPr/>
          <p:nvPr/>
        </p:nvSpPr>
        <p:spPr>
          <a:xfrm>
            <a:off x="2987824" y="3068960"/>
            <a:ext cx="432048"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Down Arrow 6"/>
          <p:cNvSpPr/>
          <p:nvPr/>
        </p:nvSpPr>
        <p:spPr>
          <a:xfrm>
            <a:off x="1691680" y="1916832"/>
            <a:ext cx="45719"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Down Arrow 7"/>
          <p:cNvSpPr/>
          <p:nvPr/>
        </p:nvSpPr>
        <p:spPr>
          <a:xfrm>
            <a:off x="1547664" y="4293096"/>
            <a:ext cx="45719"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Right Arrow 8"/>
          <p:cNvSpPr/>
          <p:nvPr/>
        </p:nvSpPr>
        <p:spPr>
          <a:xfrm>
            <a:off x="2987824" y="5013176"/>
            <a:ext cx="720080"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Right Arrow 9"/>
          <p:cNvSpPr/>
          <p:nvPr/>
        </p:nvSpPr>
        <p:spPr>
          <a:xfrm>
            <a:off x="2915816" y="5373216"/>
            <a:ext cx="792088"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245</TotalTime>
  <Words>965</Words>
  <Application>Microsoft Office PowerPoint</Application>
  <PresentationFormat>On-screen Show (4:3)</PresentationFormat>
  <Paragraphs>181</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Concourse</vt:lpstr>
      <vt:lpstr>ΑΛΛΗΓΟΡΙΑ ΣΠΗΛΑΙΟΥ τότε και σήμερα</vt:lpstr>
      <vt:lpstr>Slide 2</vt:lpstr>
      <vt:lpstr>Slide 3</vt:lpstr>
      <vt:lpstr>Slide 4</vt:lpstr>
      <vt:lpstr>Slide 5</vt:lpstr>
      <vt:lpstr>Slide 6</vt:lpstr>
      <vt:lpstr>Slide 7</vt:lpstr>
      <vt:lpstr>Slide 8</vt:lpstr>
      <vt:lpstr>Μετά ταῦτα: τετραμερή διαίρεση όλων των ορατών και νοητών αντικειμένων</vt:lpstr>
      <vt:lpstr>ΘΕΜΑΤΑ ΑΛΛΗΓΟΡΙΑΣ</vt:lpstr>
      <vt:lpstr>Οι συμβολισμοί στην αλληγορία</vt:lpstr>
      <vt:lpstr>ΣΥΜΒΟΛΙΣΜΟΙ ΑΛΛΗΓΟΡΙΑΣ ΣΠΗΛΑΙΟΥ</vt:lpstr>
      <vt:lpstr>Συμβολισμοί: οι δεσμώτες</vt:lpstr>
      <vt:lpstr>Συμβολισμοί: οι δεσμώτες</vt:lpstr>
      <vt:lpstr>Συμβολισμοί: οι δεσμώτες</vt:lpstr>
      <vt:lpstr>Συμβολισμοί: οι δεσμώτες</vt:lpstr>
      <vt:lpstr>Συμβολισμοί: οι δεσμώτες</vt:lpstr>
      <vt:lpstr>Συμβολισμοί: οι δεσμώτες</vt:lpstr>
      <vt:lpstr>Συμβολισμοί: Ο Ήλιος</vt:lpstr>
      <vt:lpstr>Συμβολισμοί : Σπήλαιο</vt:lpstr>
      <vt:lpstr>Συμβολισμοί: τα δεσμά</vt:lpstr>
      <vt:lpstr>Συμβολισμοί: σκιές</vt:lpstr>
      <vt:lpstr>Συμβολισμοί: σκεύη</vt:lpstr>
      <vt:lpstr>Συμβολισμοί: ο κόσμος ΕΚΤΟΣ σπηλαίου</vt:lpstr>
      <vt:lpstr>Συμβολισμοί: η ανάβαση προς την έξοδο</vt:lpstr>
      <vt:lpstr>Συμβολισμοί: το φως του Ήλιου</vt:lpstr>
      <vt:lpstr>Συμβολισμοί: το φως της φωτιάς</vt:lpstr>
      <vt:lpstr>Συμβολισμοί: η «υποδοχή»</vt:lpstr>
      <vt:lpstr>Συμβολισμοί: οι σκιές</vt:lpstr>
      <vt:lpstr>ΤΑΙΝΙΕΣ ΠΟΥ ΒΑΣΙΖΟΝΤΑΙ ΣΤΗΝ ΑΛΛΗΓΟΡΙΑ ΤΟΥ ΣΠΗΛΑΙΟΥ</vt:lpstr>
      <vt:lpstr>Strangers on a Train, 1951 Χίτσκοκ</vt:lpstr>
      <vt:lpstr>The Truman Show, 1998 Peter Weir</vt:lpstr>
      <vt:lpstr>The Matrix, 1999 αδερφές Γουατσόφσκι</vt:lpstr>
      <vt:lpstr>The village, 2004 M.Night Shyamalan</vt:lpstr>
      <vt:lpstr>Stranger than Fiction, 2006 Will Ferrell</vt:lpstr>
      <vt:lpstr>Pan’s Labyrinth, 2006 Guillermo del Torro</vt:lpstr>
      <vt:lpstr>Synecdoche, New York, 2008 Charlie Kaufman</vt:lpstr>
      <vt:lpstr>Shutter Island, 2010 Martin Scorsese</vt:lpstr>
      <vt:lpstr>Interstellar, 2014 Christopher Nolan</vt:lpstr>
      <vt:lpstr>The lego movie 1 &amp;2, 2014, 2019 Phil Lord</vt:lpstr>
      <vt:lpstr>Ευχαριστώ για την προσοχή σας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ΑΛΛΗΓΟΡΙΑ ΣΠΗΛΑΙΟΥ</dc:title>
  <dc:creator>Μαρία Γλύπτη</dc:creator>
  <cp:lastModifiedBy>Μαρία Γλύπτη</cp:lastModifiedBy>
  <cp:revision>31</cp:revision>
  <dcterms:created xsi:type="dcterms:W3CDTF">2020-11-30T09:04:47Z</dcterms:created>
  <dcterms:modified xsi:type="dcterms:W3CDTF">2020-12-04T10:21:02Z</dcterms:modified>
</cp:coreProperties>
</file>